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charts/colors1.xml" ContentType="application/vnd.ms-office.chartcolorstyle+xml"/>
  <Override PartName="/ppt/charts/style1.xml" ContentType="application/vnd.ms-office.chartstyle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0.svg" ContentType="image/svg+xml"/>
  <Override PartName="/ppt/media/image12.svg" ContentType="image/svg+xml"/>
  <Override PartName="/ppt/media/image18.svg" ContentType="image/svg+xml"/>
  <Override PartName="/ppt/media/image2.svg" ContentType="image/svg+xml"/>
  <Override PartName="/ppt/media/image20.svg" ContentType="image/svg+xml"/>
  <Override PartName="/ppt/media/image22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4.svg" ContentType="image/svg+xml"/>
  <Override PartName="/ppt/media/image8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5"/>
  </p:notesMasterIdLst>
  <p:handoutMasterIdLst>
    <p:handoutMasterId r:id="rId20"/>
  </p:handoutMasterIdLst>
  <p:sldIdLst>
    <p:sldId id="257" r:id="rId4"/>
    <p:sldId id="288" r:id="rId6"/>
    <p:sldId id="432" r:id="rId7"/>
    <p:sldId id="404" r:id="rId8"/>
    <p:sldId id="456" r:id="rId9"/>
    <p:sldId id="391" r:id="rId10"/>
    <p:sldId id="390" r:id="rId11"/>
    <p:sldId id="409" r:id="rId12"/>
    <p:sldId id="405" r:id="rId13"/>
    <p:sldId id="447" r:id="rId14"/>
    <p:sldId id="420" r:id="rId15"/>
    <p:sldId id="395" r:id="rId16"/>
    <p:sldId id="398" r:id="rId17"/>
    <p:sldId id="400" r:id="rId18"/>
    <p:sldId id="335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lvl="0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6675" userDrawn="1">
          <p15:clr>
            <a:srgbClr val="A4A3A4"/>
          </p15:clr>
        </p15:guide>
        <p15:guide id="3" pos="7381" userDrawn="1">
          <p15:clr>
            <a:srgbClr val="A4A3A4"/>
          </p15:clr>
        </p15:guide>
        <p15:guide id="4" pos="5044" userDrawn="1">
          <p15:clr>
            <a:srgbClr val="A4A3A4"/>
          </p15:clr>
        </p15:guide>
        <p15:guide id="5" orient="horz" pos="4004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PS" initials="W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E79"/>
    <a:srgbClr val="FFFFFF"/>
    <a:srgbClr val="F1F1F2"/>
    <a:srgbClr val="1F509A"/>
    <a:srgbClr val="3D4A91"/>
    <a:srgbClr val="246FB3"/>
    <a:srgbClr val="FA812F"/>
    <a:srgbClr val="FAB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9629"/>
    <p:restoredTop sz="94660"/>
  </p:normalViewPr>
  <p:slideViewPr>
    <p:cSldViewPr snapToGrid="0" snapToObjects="1" showGuides="1">
      <p:cViewPr varScale="1">
        <p:scale>
          <a:sx n="85" d="100"/>
          <a:sy n="85" d="100"/>
        </p:scale>
        <p:origin x="149" y="67"/>
      </p:cViewPr>
      <p:guideLst>
        <p:guide pos="6675"/>
        <p:guide pos="7381"/>
        <p:guide pos="5044"/>
        <p:guide orient="horz" pos="4004"/>
      </p:guideLst>
    </p:cSldViewPr>
  </p:slideViewPr>
  <p:notesTextViewPr>
    <p:cViewPr>
      <p:scale>
        <a:sx n="1" d="1"/>
        <a:sy n="1" d="1"/>
      </p:scale>
      <p:origin x="0" y="0"/>
    </p:cViewPr>
  </p:notesTextViewPr>
  <p:sorterViewPr showFormatting="0"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5" Type="http://schemas.openxmlformats.org/officeDocument/2006/relationships/tags" Target="tags/tag143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handoutMaster" Target="handoutMasters/handoutMaster1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oleObject" Target="file:///C:\Users\EDY\Desktop\Esk\&#34701;&#36164;&#35745;&#21010;&#20070;\&#21830;&#19994;&#35745;&#21010;&#20070;&#37197;&#22871;&#25968;&#25454;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 defTabSz="914400">
              <a:defRPr lang="zh-CN" sz="1400" b="1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  <a:r>
              <a:rPr sz="160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客单价</a:t>
            </a:r>
            <a:r>
              <a:rPr lang="en-US" altLang="zh-CN" sz="160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altLang="en-US" sz="160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婚前情感服务需求比例</a:t>
            </a:r>
            <a:endParaRPr altLang="en-US" sz="1600">
              <a:solidFill>
                <a:srgbClr val="1F4E7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c:rich>
      </c:tx>
      <c:layout>
        <c:manualLayout>
          <c:xMode val="edge"/>
          <c:yMode val="edge"/>
          <c:x val="0.257296466973886"/>
          <c:y val="0.0687811831789023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stacked"/>
        <c:varyColors val="0"/>
        <c:ser>
          <c:idx val="1"/>
          <c:order val="1"/>
          <c:tx>
            <c:strRef>
              <c:f>[商业计划书配套数据.xlsx]客单价!$E$14</c:f>
              <c:strCache>
                <c:ptCount val="1"/>
                <c:pt idx="0">
                  <c:v>客单价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gradFill>
                <a:gsLst>
                  <a:gs pos="0">
                    <a:schemeClr val="accent1">
                      <a:tint val="76667"/>
                      <a:lumMod val="75000"/>
                      <a:hueOff val="-1670000"/>
                    </a:schemeClr>
                  </a:gs>
                  <a:gs pos="100000">
                    <a:schemeClr val="accent1">
                      <a:tint val="76667"/>
                      <a:lumMod val="75000"/>
                    </a:schemeClr>
                  </a:gs>
                </a:gsLst>
                <a:lin ang="5160000" scaled="1"/>
              </a:gradFill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rgbClr val="1F4E79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[商业计划书配套数据.xlsx]客单价!$F$13:$J$13</c:f>
              <c:strCache>
                <c:ptCount val="5"/>
                <c:pt idx="0">
                  <c:v>一线</c:v>
                </c:pt>
                <c:pt idx="1">
                  <c:v>新一线</c:v>
                </c:pt>
                <c:pt idx="2">
                  <c:v>二线</c:v>
                </c:pt>
                <c:pt idx="3">
                  <c:v>三线</c:v>
                </c:pt>
                <c:pt idx="4">
                  <c:v>其它</c:v>
                </c:pt>
              </c:strCache>
            </c:strRef>
          </c:cat>
          <c:val>
            <c:numRef>
              <c:f>[商业计划书配套数据.xlsx]客单价!$F$14:$J$14</c:f>
              <c:numCache>
                <c:formatCode>0.00_ </c:formatCode>
                <c:ptCount val="5"/>
                <c:pt idx="0">
                  <c:v>2.5</c:v>
                </c:pt>
                <c:pt idx="1">
                  <c:v>1.5</c:v>
                </c:pt>
                <c:pt idx="2">
                  <c:v>1</c:v>
                </c:pt>
                <c:pt idx="3">
                  <c:v>0.5</c:v>
                </c:pt>
                <c:pt idx="4">
                  <c:v>0.35</c:v>
                </c:pt>
              </c:numCache>
            </c:numRef>
          </c:val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30"/>
        <c:axId val="308810564"/>
        <c:axId val="379387858"/>
      </c:barChart>
      <c:lineChart>
        <c:grouping val="standard"/>
        <c:varyColors val="0"/>
        <c:ser>
          <c:idx val="0"/>
          <c:order val="0"/>
          <c:tx>
            <c:strRef>
              <c:f>[商业计划书配套数据.xlsx]客单价!$E$15</c:f>
              <c:strCache>
                <c:ptCount val="1"/>
                <c:pt idx="0">
                  <c:v>服务需求比例</c:v>
                </c:pt>
              </c:strCache>
            </c:strRef>
          </c:tx>
          <c:spPr>
            <a:ln w="28575" cap="rnd" cmpd="sng">
              <a:solidFill>
                <a:schemeClr val="accent2"/>
              </a:solidFill>
              <a:prstDash val="sysDot"/>
              <a:round/>
            </a:ln>
            <a:effectLst/>
            <a:sp3d contourW="28575"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0" vertOverflow="ellipsis" vert="horz" wrap="square" lIns="38100" tIns="19050" rIns="38100" bIns="19050" anchor="ctr" anchorCtr="1"/>
              <a:lstStyle/>
              <a:p>
                <a:pPr>
                  <a:defRPr lang="zh-CN" sz="1000" b="0" i="0" u="none" strike="noStrike" kern="1200" baseline="0">
                    <a:solidFill>
                      <a:srgbClr val="1F4E79"/>
                    </a:solidFill>
                    <a:latin typeface="+mn-lt"/>
                    <a:ea typeface="+mn-ea"/>
                    <a:cs typeface="+mn-cs"/>
                  </a:defRPr>
                </a:pPr>
              </a:p>
            </c:txPr>
            <c:dLblPos val="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layout/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[商业计划书配套数据.xlsx]客单价!$F$13:$J$13</c:f>
              <c:strCache>
                <c:ptCount val="5"/>
                <c:pt idx="0">
                  <c:v>一线</c:v>
                </c:pt>
                <c:pt idx="1">
                  <c:v>新一线</c:v>
                </c:pt>
                <c:pt idx="2">
                  <c:v>二线</c:v>
                </c:pt>
                <c:pt idx="3">
                  <c:v>三线</c:v>
                </c:pt>
                <c:pt idx="4">
                  <c:v>其它</c:v>
                </c:pt>
              </c:strCache>
            </c:strRef>
          </c:cat>
          <c:val>
            <c:numRef>
              <c:f>[商业计划书配套数据.xlsx]客单价!$F$15:$J$15</c:f>
              <c:numCache>
                <c:formatCode>0.00%</c:formatCode>
                <c:ptCount val="5"/>
                <c:pt idx="0">
                  <c:v>0.07</c:v>
                </c:pt>
                <c:pt idx="1">
                  <c:v>0.19</c:v>
                </c:pt>
                <c:pt idx="2">
                  <c:v>0.26</c:v>
                </c:pt>
                <c:pt idx="3">
                  <c:v>0.3</c:v>
                </c:pt>
                <c:pt idx="4">
                  <c:v>0.18</c:v>
                </c:pt>
              </c:numCache>
            </c:numRef>
          </c:val>
          <c:smooth val="1"/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0"/>
        <c:smooth val="1"/>
        <c:axId val="84123585"/>
        <c:axId val="381001898"/>
      </c:lineChart>
      <c:catAx>
        <c:axId val="3088105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  <c:crossAx val="379387858"/>
        <c:crosses val="autoZero"/>
        <c:auto val="1"/>
        <c:lblAlgn val="ctr"/>
        <c:lblOffset val="100"/>
        <c:noMultiLvlLbl val="0"/>
      </c:catAx>
      <c:valAx>
        <c:axId val="379387858"/>
        <c:scaling>
          <c:orientation val="minMax"/>
        </c:scaling>
        <c:delete val="0"/>
        <c:axPos val="l"/>
        <c:numFmt formatCode="0.0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  <c:crossAx val="308810564"/>
        <c:crosses val="autoZero"/>
        <c:crossBetween val="between"/>
      </c:valAx>
      <c:catAx>
        <c:axId val="8412358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  <c:crossAx val="381001898"/>
        <c:crosses val="autoZero"/>
        <c:auto val="1"/>
        <c:lblAlgn val="ctr"/>
        <c:lblOffset val="100"/>
        <c:noMultiLvlLbl val="0"/>
      </c:catAx>
      <c:valAx>
        <c:axId val="381001898"/>
        <c:scaling>
          <c:orientation val="minMax"/>
        </c:scaling>
        <c:delete val="0"/>
        <c:axPos val="r"/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  <c:crossAx val="84123585"/>
        <c:crosses val="max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rgbClr val="1F4E79"/>
                </a:solidFill>
                <a:latin typeface="+mn-lt"/>
                <a:ea typeface="+mn-ea"/>
                <a:cs typeface="+mn-cs"/>
              </a:defRPr>
            </a:pPr>
          </a:p>
        </c:txPr>
      </c:legendEntry>
      <c:layout/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rgbClr val="1F4E79"/>
              </a:solidFill>
              <a:latin typeface="+mn-lt"/>
              <a:ea typeface="+mn-ea"/>
              <a:cs typeface="+mn-cs"/>
            </a:defRPr>
          </a:pPr>
        </a:p>
      </c:txPr>
    </c:legend>
    <c:plotVisOnly val="1"/>
    <c:dispBlanksAs val="gap"/>
    <c:showDLblsOverMax val="0"/>
    <c:extLst>
      <c:ext uri="{0b15fc19-7d7d-44ad-8c2d-2c3a37ce22c3}">
        <chartProps xmlns="https://web.wps.cn/et/2018/main" chartId="{00040081-5bb9-4ba9-ab3c-3f94cfb155e4}"/>
      </c:ext>
    </c:extLst>
  </c:chart>
  <c:spPr>
    <a:solidFill>
      <a:schemeClr val="bg1"/>
    </a:solidFill>
    <a:ln w="9525" cap="flat" cmpd="sng" algn="ctr">
      <a:solidFill>
        <a:srgbClr val="4472C4"/>
      </a:solidFill>
      <a:round/>
    </a:ln>
    <a:effectLst/>
  </c:spPr>
  <c:txPr>
    <a:bodyPr/>
    <a:lstStyle/>
    <a:p>
      <a:pPr>
        <a:defRPr lang="zh-CN">
          <a:solidFill>
            <a:srgbClr val="1F4E79"/>
          </a:solidFill>
        </a:defRPr>
      </a:pPr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1030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lt1">
          <a:lumMod val="96000"/>
        </a:schemeClr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dk1">
        <a:lumMod val="75000"/>
        <a:lumOff val="25000"/>
      </a:schemeClr>
    </cs:fontRef>
    <cs:defRPr sz="10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0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>
              <a:hueOff val="-1670000"/>
            </a:schemeClr>
          </a:gs>
          <a:gs pos="100000">
            <a:schemeClr val="phClr"/>
          </a:gs>
        </a:gsLst>
        <a:lin ang="5400000" scaled="0"/>
      </a:gradFill>
      <a:ln>
        <a:gradFill>
          <a:gsLst>
            <a:gs pos="0">
              <a:schemeClr val="phClr">
                <a:lumMod val="75000"/>
                <a:hueOff val="-1670000"/>
              </a:schemeClr>
            </a:gs>
            <a:gs pos="100000">
              <a:schemeClr val="phClr">
                <a:lumMod val="75000"/>
              </a:schemeClr>
            </a:gs>
          </a:gsLst>
          <a:lin ang="5160000" scaled="1"/>
        </a:gradFill>
      </a:ln>
      <a:effectLst/>
    </cs:spPr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gradFill>
          <a:gsLst>
            <a:gs pos="0">
              <a:schemeClr val="phClr">
                <a:hueOff val="-1670000"/>
              </a:schemeClr>
            </a:gs>
            <a:gs pos="100000">
              <a:schemeClr val="phClr"/>
            </a:gs>
          </a:gsLst>
          <a:lin ang="5160000" scaled="1"/>
        </a:gradFill>
        <a:round/>
      </a:ln>
      <a:effectLst/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noFill/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02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75000"/>
            <a:lumOff val="25000"/>
          </a:schemeClr>
        </a:solidFill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1400" b="1" kern="120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smtClean="0"/>
            </a:lvl1pPr>
          </a:lstStyle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CD2738D-22C0-4E24-9158-C7B641D720EC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Click to edit Master text styles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Second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Third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Fourth level</a:t>
            </a: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Fifth level</a:t>
            </a: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p>
            <a:pPr lvl="0" algn="r">
              <a:buNone/>
            </a:pPr>
            <a:fld id="{9A0DB2DC-4C9A-4742-B13C-FB6460FD3503}" type="slidenum">
              <a:rPr lang="zh-CN" altLang="en-US" sz="1200" dirty="0"/>
            </a:fld>
            <a:endParaRPr lang="zh-CN" altLang="en-US" sz="1200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（以下简称《规划》）、为此国家出台一系列政策，分别从弘扬文明婚恋风尚、加强婚恋咨询与指导、普及性健康和优生优育知识、培育公益性婚恋服务项目、拓展线上线下服务平台、促进婚恋市场规范发展、保障青年婚姻和生育合法权益等方面改善现状。未来，婚恋社交服务市场需求将持续存在</a:t>
            </a:r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备注数据</a:t>
            </a:r>
            <a:r>
              <a:rPr lang="zh-CN" altLang="en-US"/>
              <a:t>来源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r>
              <a:rPr lang="zh-CN" altLang="en-US"/>
              <a:t>标准化产品流程：获客、产品介绍、下单成交、</a:t>
            </a:r>
            <a:r>
              <a:rPr lang="zh-CN" altLang="en-US"/>
              <a:t>交付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71E96FF2-A06D-4BB0-99C7-7066D50C344A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85B9ED8-11B1-49C6-A837-675030BE7268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6809E0E-CEF6-40D6-AF69-CAC0726A7216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95A2193-D778-4726-927B-4F288CF48667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89410ED-44B7-4F39-B243-25C0C6155FC7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B1D4193-BB5B-4A43-A400-59B53AFA284E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4E8DED1-5A38-4C65-B163-239DFA48B021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8C267960-06BC-45C6-98F4-B4E8B69B78E5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3DCB0CD7-FFE2-4723-8B87-6E45B454296E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5631CF18-C4EE-4B06-BFA3-F1CFE04A3F90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27BE2421-527B-4EEC-AB9C-4BE0EFB7AA62}" type="datetimeFigureOut"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 eaLnBrk="1" fontAlgn="auto" hangingPunct="1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/>
          <a:p>
            <a:pPr lvl="0" eaLnBrk="1" hangingPunct="1">
              <a:buNone/>
            </a:pPr>
            <a:fld id="{9A0DB2DC-4C9A-4742-B13C-FB6460FD3503}" type="slidenum">
              <a:rPr lang="zh-CN" altLang="en-US" dirty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vert="horz" wrap="square" lIns="91440" tIns="45720" rIns="91440" bIns="45720" numCol="1" rtlCol="0" anchor="t" anchorCtr="0" compatLnSpc="1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4D7789F0-5641-4C56-B404-8DFB6D7F6642}" type="datetimeFigureOut"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2F2F2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7" name="矩形 6"/>
          <p:cNvSpPr/>
          <p:nvPr/>
        </p:nvSpPr>
        <p:spPr>
          <a:xfrm>
            <a:off x="4152900" y="0"/>
            <a:ext cx="3886200" cy="6858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254000" sx="101000" sy="101000" algn="ctr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77825" y="439738"/>
            <a:ext cx="11436350" cy="59785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1016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  <a:ea typeface="微软雅黑" panose="020B0503020204020204" pitchFamily="34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109.xml"/><Relationship Id="rId8" Type="http://schemas.openxmlformats.org/officeDocument/2006/relationships/tags" Target="../tags/tag108.xml"/><Relationship Id="rId7" Type="http://schemas.openxmlformats.org/officeDocument/2006/relationships/image" Target="../media/image8.svg"/><Relationship Id="rId6" Type="http://schemas.openxmlformats.org/officeDocument/2006/relationships/image" Target="../media/image7.png"/><Relationship Id="rId5" Type="http://schemas.openxmlformats.org/officeDocument/2006/relationships/tags" Target="../tags/tag107.xml"/><Relationship Id="rId43" Type="http://schemas.openxmlformats.org/officeDocument/2006/relationships/notesSlide" Target="../notesSlides/notesSlide7.xml"/><Relationship Id="rId42" Type="http://schemas.openxmlformats.org/officeDocument/2006/relationships/slideLayout" Target="../slideLayouts/slideLayout7.xml"/><Relationship Id="rId41" Type="http://schemas.openxmlformats.org/officeDocument/2006/relationships/tags" Target="../tags/tag117.xml"/><Relationship Id="rId40" Type="http://schemas.openxmlformats.org/officeDocument/2006/relationships/image" Target="../media/image32.svg"/><Relationship Id="rId4" Type="http://schemas.openxmlformats.org/officeDocument/2006/relationships/tags" Target="../tags/tag106.xml"/><Relationship Id="rId39" Type="http://schemas.openxmlformats.org/officeDocument/2006/relationships/image" Target="../media/image31.png"/><Relationship Id="rId38" Type="http://schemas.openxmlformats.org/officeDocument/2006/relationships/image" Target="../media/image30.svg"/><Relationship Id="rId37" Type="http://schemas.openxmlformats.org/officeDocument/2006/relationships/image" Target="../media/image29.png"/><Relationship Id="rId36" Type="http://schemas.openxmlformats.org/officeDocument/2006/relationships/image" Target="../media/image28.svg"/><Relationship Id="rId35" Type="http://schemas.openxmlformats.org/officeDocument/2006/relationships/image" Target="../media/image27.png"/><Relationship Id="rId34" Type="http://schemas.openxmlformats.org/officeDocument/2006/relationships/tags" Target="../tags/tag116.xml"/><Relationship Id="rId33" Type="http://schemas.openxmlformats.org/officeDocument/2006/relationships/image" Target="../media/image26.png"/><Relationship Id="rId32" Type="http://schemas.openxmlformats.org/officeDocument/2006/relationships/image" Target="../media/image25.png"/><Relationship Id="rId31" Type="http://schemas.openxmlformats.org/officeDocument/2006/relationships/image" Target="../media/image24.png"/><Relationship Id="rId30" Type="http://schemas.openxmlformats.org/officeDocument/2006/relationships/image" Target="../media/image23.png"/><Relationship Id="rId3" Type="http://schemas.openxmlformats.org/officeDocument/2006/relationships/tags" Target="../tags/tag105.xml"/><Relationship Id="rId29" Type="http://schemas.openxmlformats.org/officeDocument/2006/relationships/image" Target="../media/image22.svg"/><Relationship Id="rId28" Type="http://schemas.openxmlformats.org/officeDocument/2006/relationships/image" Target="../media/image21.png"/><Relationship Id="rId27" Type="http://schemas.openxmlformats.org/officeDocument/2006/relationships/tags" Target="../tags/tag115.xml"/><Relationship Id="rId26" Type="http://schemas.openxmlformats.org/officeDocument/2006/relationships/image" Target="../media/image20.svg"/><Relationship Id="rId25" Type="http://schemas.openxmlformats.org/officeDocument/2006/relationships/image" Target="../media/image19.png"/><Relationship Id="rId24" Type="http://schemas.openxmlformats.org/officeDocument/2006/relationships/image" Target="../media/image18.svg"/><Relationship Id="rId23" Type="http://schemas.openxmlformats.org/officeDocument/2006/relationships/image" Target="../media/image17.png"/><Relationship Id="rId22" Type="http://schemas.openxmlformats.org/officeDocument/2006/relationships/image" Target="../media/image16.png"/><Relationship Id="rId21" Type="http://schemas.openxmlformats.org/officeDocument/2006/relationships/tags" Target="../tags/tag114.xml"/><Relationship Id="rId20" Type="http://schemas.openxmlformats.org/officeDocument/2006/relationships/tags" Target="../tags/tag113.xml"/><Relationship Id="rId2" Type="http://schemas.openxmlformats.org/officeDocument/2006/relationships/tags" Target="../tags/tag104.xml"/><Relationship Id="rId19" Type="http://schemas.openxmlformats.org/officeDocument/2006/relationships/image" Target="../media/image15.png"/><Relationship Id="rId18" Type="http://schemas.openxmlformats.org/officeDocument/2006/relationships/image" Target="../media/image14.png"/><Relationship Id="rId17" Type="http://schemas.openxmlformats.org/officeDocument/2006/relationships/image" Target="../media/image13.png"/><Relationship Id="rId16" Type="http://schemas.openxmlformats.org/officeDocument/2006/relationships/tags" Target="../tags/tag112.xml"/><Relationship Id="rId15" Type="http://schemas.openxmlformats.org/officeDocument/2006/relationships/image" Target="../media/image12.svg"/><Relationship Id="rId14" Type="http://schemas.openxmlformats.org/officeDocument/2006/relationships/image" Target="../media/image11.png"/><Relationship Id="rId13" Type="http://schemas.openxmlformats.org/officeDocument/2006/relationships/tags" Target="../tags/tag111.xml"/><Relationship Id="rId12" Type="http://schemas.openxmlformats.org/officeDocument/2006/relationships/tags" Target="../tags/tag110.xml"/><Relationship Id="rId11" Type="http://schemas.openxmlformats.org/officeDocument/2006/relationships/image" Target="../media/image10.svg"/><Relationship Id="rId10" Type="http://schemas.openxmlformats.org/officeDocument/2006/relationships/image" Target="../media/image9.png"/><Relationship Id="rId1" Type="http://schemas.openxmlformats.org/officeDocument/2006/relationships/tags" Target="../tags/tag103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tags" Target="../tags/tag11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7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tags" Target="../tags/tag122.xml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tags" Target="../tags/tag128.xml"/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jpeg"/><Relationship Id="rId8" Type="http://schemas.openxmlformats.org/officeDocument/2006/relationships/tags" Target="../tags/tag135.xml"/><Relationship Id="rId7" Type="http://schemas.openxmlformats.org/officeDocument/2006/relationships/tags" Target="../tags/tag134.xml"/><Relationship Id="rId6" Type="http://schemas.openxmlformats.org/officeDocument/2006/relationships/tags" Target="../tags/tag133.xml"/><Relationship Id="rId5" Type="http://schemas.openxmlformats.org/officeDocument/2006/relationships/image" Target="../media/image35.jpeg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7" Type="http://schemas.openxmlformats.org/officeDocument/2006/relationships/slideLayout" Target="../slideLayouts/slideLayout7.xml"/><Relationship Id="rId16" Type="http://schemas.openxmlformats.org/officeDocument/2006/relationships/tags" Target="../tags/tag141.xml"/><Relationship Id="rId15" Type="http://schemas.openxmlformats.org/officeDocument/2006/relationships/tags" Target="../tags/tag140.xml"/><Relationship Id="rId14" Type="http://schemas.openxmlformats.org/officeDocument/2006/relationships/tags" Target="../tags/tag139.xml"/><Relationship Id="rId13" Type="http://schemas.openxmlformats.org/officeDocument/2006/relationships/image" Target="../media/image37.jpeg"/><Relationship Id="rId12" Type="http://schemas.openxmlformats.org/officeDocument/2006/relationships/tags" Target="../tags/tag138.xml"/><Relationship Id="rId11" Type="http://schemas.openxmlformats.org/officeDocument/2006/relationships/tags" Target="../tags/tag137.xml"/><Relationship Id="rId10" Type="http://schemas.openxmlformats.org/officeDocument/2006/relationships/tags" Target="../tags/tag136.xml"/><Relationship Id="rId1" Type="http://schemas.openxmlformats.org/officeDocument/2006/relationships/tags" Target="../tags/tag1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8.png"/><Relationship Id="rId1" Type="http://schemas.openxmlformats.org/officeDocument/2006/relationships/tags" Target="../tags/tag142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1.xml"/><Relationship Id="rId8" Type="http://schemas.openxmlformats.org/officeDocument/2006/relationships/tags" Target="../tags/tag10.xml"/><Relationship Id="rId7" Type="http://schemas.openxmlformats.org/officeDocument/2006/relationships/tags" Target="../tags/tag9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4.xml"/><Relationship Id="rId11" Type="http://schemas.openxmlformats.org/officeDocument/2006/relationships/tags" Target="../tags/tag13.xml"/><Relationship Id="rId10" Type="http://schemas.openxmlformats.org/officeDocument/2006/relationships/tags" Target="../tags/tag12.xml"/><Relationship Id="rId1" Type="http://schemas.openxmlformats.org/officeDocument/2006/relationships/tags" Target="../tags/tag3.xml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0" Type="http://schemas.openxmlformats.org/officeDocument/2006/relationships/notesSlide" Target="../notesSlides/notesSlide2.xml"/><Relationship Id="rId3" Type="http://schemas.openxmlformats.org/officeDocument/2006/relationships/tags" Target="../tags/tag17.xml"/><Relationship Id="rId29" Type="http://schemas.openxmlformats.org/officeDocument/2006/relationships/slideLayout" Target="../slideLayouts/slideLayout7.xml"/><Relationship Id="rId28" Type="http://schemas.openxmlformats.org/officeDocument/2006/relationships/tags" Target="../tags/tag42.xml"/><Relationship Id="rId27" Type="http://schemas.openxmlformats.org/officeDocument/2006/relationships/tags" Target="../tags/tag41.xml"/><Relationship Id="rId26" Type="http://schemas.openxmlformats.org/officeDocument/2006/relationships/tags" Target="../tags/tag40.xml"/><Relationship Id="rId25" Type="http://schemas.openxmlformats.org/officeDocument/2006/relationships/tags" Target="../tags/tag39.xml"/><Relationship Id="rId24" Type="http://schemas.openxmlformats.org/officeDocument/2006/relationships/tags" Target="../tags/tag38.xml"/><Relationship Id="rId23" Type="http://schemas.openxmlformats.org/officeDocument/2006/relationships/tags" Target="../tags/tag37.xml"/><Relationship Id="rId22" Type="http://schemas.openxmlformats.org/officeDocument/2006/relationships/tags" Target="../tags/tag36.xml"/><Relationship Id="rId21" Type="http://schemas.openxmlformats.org/officeDocument/2006/relationships/tags" Target="../tags/tag35.xml"/><Relationship Id="rId20" Type="http://schemas.openxmlformats.org/officeDocument/2006/relationships/tags" Target="../tags/tag34.xml"/><Relationship Id="rId2" Type="http://schemas.openxmlformats.org/officeDocument/2006/relationships/tags" Target="../tags/tag16.xml"/><Relationship Id="rId19" Type="http://schemas.openxmlformats.org/officeDocument/2006/relationships/tags" Target="../tags/tag33.xml"/><Relationship Id="rId18" Type="http://schemas.openxmlformats.org/officeDocument/2006/relationships/tags" Target="../tags/tag32.xml"/><Relationship Id="rId17" Type="http://schemas.openxmlformats.org/officeDocument/2006/relationships/tags" Target="../tags/tag31.xml"/><Relationship Id="rId16" Type="http://schemas.openxmlformats.org/officeDocument/2006/relationships/tags" Target="../tags/tag30.xml"/><Relationship Id="rId15" Type="http://schemas.openxmlformats.org/officeDocument/2006/relationships/tags" Target="../tags/tag29.xml"/><Relationship Id="rId14" Type="http://schemas.openxmlformats.org/officeDocument/2006/relationships/tags" Target="../tags/tag28.xml"/><Relationship Id="rId13" Type="http://schemas.openxmlformats.org/officeDocument/2006/relationships/tags" Target="../tags/tag27.xml"/><Relationship Id="rId12" Type="http://schemas.openxmlformats.org/officeDocument/2006/relationships/tags" Target="../tags/tag26.xml"/><Relationship Id="rId11" Type="http://schemas.openxmlformats.org/officeDocument/2006/relationships/tags" Target="../tags/tag25.xml"/><Relationship Id="rId10" Type="http://schemas.openxmlformats.org/officeDocument/2006/relationships/tags" Target="../tags/tag24.xml"/><Relationship Id="rId1" Type="http://schemas.openxmlformats.org/officeDocument/2006/relationships/tags" Target="../tags/tag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44.xml"/><Relationship Id="rId1" Type="http://schemas.openxmlformats.org/officeDocument/2006/relationships/tags" Target="../tags/tag43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.svg"/><Relationship Id="rId8" Type="http://schemas.openxmlformats.org/officeDocument/2006/relationships/image" Target="../media/image1.png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4.svg"/><Relationship Id="rId10" Type="http://schemas.openxmlformats.org/officeDocument/2006/relationships/image" Target="../media/image3.png"/><Relationship Id="rId1" Type="http://schemas.openxmlformats.org/officeDocument/2006/relationships/tags" Target="../tags/tag45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59.xml"/><Relationship Id="rId8" Type="http://schemas.openxmlformats.org/officeDocument/2006/relationships/tags" Target="../tags/tag58.xml"/><Relationship Id="rId7" Type="http://schemas.openxmlformats.org/officeDocument/2006/relationships/tags" Target="../tags/tag57.xml"/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1" Type="http://schemas.openxmlformats.org/officeDocument/2006/relationships/notesSlide" Target="../notesSlides/notesSlide3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52.xml"/><Relationship Id="rId19" Type="http://schemas.openxmlformats.org/officeDocument/2006/relationships/tags" Target="../tags/tag69.xml"/><Relationship Id="rId18" Type="http://schemas.openxmlformats.org/officeDocument/2006/relationships/tags" Target="../tags/tag68.xml"/><Relationship Id="rId17" Type="http://schemas.openxmlformats.org/officeDocument/2006/relationships/tags" Target="../tags/tag67.xml"/><Relationship Id="rId16" Type="http://schemas.openxmlformats.org/officeDocument/2006/relationships/tags" Target="../tags/tag66.xml"/><Relationship Id="rId15" Type="http://schemas.openxmlformats.org/officeDocument/2006/relationships/tags" Target="../tags/tag65.xml"/><Relationship Id="rId14" Type="http://schemas.openxmlformats.org/officeDocument/2006/relationships/tags" Target="../tags/tag64.xml"/><Relationship Id="rId13" Type="http://schemas.openxmlformats.org/officeDocument/2006/relationships/tags" Target="../tags/tag63.xml"/><Relationship Id="rId12" Type="http://schemas.openxmlformats.org/officeDocument/2006/relationships/tags" Target="../tags/tag62.xml"/><Relationship Id="rId11" Type="http://schemas.openxmlformats.org/officeDocument/2006/relationships/tags" Target="../tags/tag61.xml"/><Relationship Id="rId10" Type="http://schemas.openxmlformats.org/officeDocument/2006/relationships/tags" Target="../tags/tag60.xml"/><Relationship Id="rId1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" Type="http://schemas.openxmlformats.org/officeDocument/2006/relationships/tags" Target="../tags/tag71.xml"/><Relationship Id="rId15" Type="http://schemas.openxmlformats.org/officeDocument/2006/relationships/notesSlide" Target="../notesSlides/notesSlide4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89.xml"/><Relationship Id="rId7" Type="http://schemas.openxmlformats.org/officeDocument/2006/relationships/image" Target="../media/image5.png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notesSlide" Target="../notesSlides/notesSlide5.xml"/><Relationship Id="rId1" Type="http://schemas.openxmlformats.org/officeDocument/2006/relationships/tags" Target="../tags/tag83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image" Target="../media/image6.png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3" Type="http://schemas.openxmlformats.org/officeDocument/2006/relationships/tags" Target="../tags/tag92.xml"/><Relationship Id="rId2" Type="http://schemas.openxmlformats.org/officeDocument/2006/relationships/tags" Target="../tags/tag91.xml"/><Relationship Id="rId16" Type="http://schemas.openxmlformats.org/officeDocument/2006/relationships/notesSlide" Target="../notesSlides/notesSlide6.xml"/><Relationship Id="rId15" Type="http://schemas.openxmlformats.org/officeDocument/2006/relationships/slideLayout" Target="../slideLayouts/slideLayout7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tags" Target="../tags/tag9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5" name="PA_矩形 34"/>
          <p:cNvSpPr/>
          <p:nvPr>
            <p:custDataLst>
              <p:tags r:id="rId1"/>
            </p:custDataLst>
          </p:nvPr>
        </p:nvSpPr>
        <p:spPr>
          <a:xfrm>
            <a:off x="911225" y="836613"/>
            <a:ext cx="10369550" cy="518477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dist="101600" algn="ctr" rotWithShape="0">
              <a:prstClr val="black">
                <a:alpha val="37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6" name="PA_矩形 35"/>
          <p:cNvSpPr/>
          <p:nvPr>
            <p:custDataLst>
              <p:tags r:id="rId2"/>
            </p:custDataLst>
          </p:nvPr>
        </p:nvSpPr>
        <p:spPr>
          <a:xfrm>
            <a:off x="2133600" y="1987550"/>
            <a:ext cx="7924800" cy="2882900"/>
          </a:xfrm>
          <a:prstGeom prst="rect">
            <a:avLst/>
          </a:prstGeom>
          <a:noFill/>
          <a:ln w="38100">
            <a:solidFill>
              <a:srgbClr val="1F4E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noFill/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769360" y="2095500"/>
            <a:ext cx="4653280" cy="14452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8800" b="1" i="0" u="none" strike="noStrike" kern="1200" cap="none" spc="0" normalizeH="0" baseline="0" dirty="0">
                <a:solidFill>
                  <a:srgbClr val="1F4E79"/>
                </a:solidFill>
                <a:effectLst>
                  <a:reflection blurRad="6350" stA="53000" endA="300" endPos="35500" dir="5400000" sy="-90000" algn="bl" rotWithShape="0"/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lt"/>
              </a:rPr>
              <a:t>爱乐信息</a:t>
            </a:r>
            <a:endParaRPr kumimoji="0" lang="zh-CN" altLang="en-US" sz="8800" b="1" i="0" u="none" strike="noStrike" kern="1200" cap="none" spc="0" normalizeH="0" baseline="0" dirty="0">
              <a:solidFill>
                <a:srgbClr val="1F4E79"/>
              </a:solidFill>
              <a:effectLst>
                <a:reflection blurRad="6350" stA="53000" endA="300" endPos="35500" dir="5400000" sy="-9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lt"/>
            </a:endParaRPr>
          </a:p>
        </p:txBody>
      </p:sp>
      <p:cxnSp>
        <p:nvCxnSpPr>
          <p:cNvPr id="7" name="Straight Connector 3"/>
          <p:cNvCxnSpPr/>
          <p:nvPr/>
        </p:nvCxnSpPr>
        <p:spPr>
          <a:xfrm>
            <a:off x="3366770" y="3873183"/>
            <a:ext cx="5458460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577080" y="4076700"/>
            <a:ext cx="30378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>
              <a:buFont typeface="Wingdings" panose="05000000000000000000" charset="0"/>
            </a:pPr>
            <a:r>
              <a:rPr lang="zh-CN" altLang="en-US" sz="2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用技术让脱单更简单</a:t>
            </a:r>
            <a:endParaRPr lang="zh-CN" altLang="en-US" sz="2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市场推广策略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6958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30" name="矩形 29"/>
          <p:cNvSpPr/>
          <p:nvPr>
            <p:custDataLst>
              <p:tags r:id="rId1"/>
            </p:custDataLst>
          </p:nvPr>
        </p:nvSpPr>
        <p:spPr>
          <a:xfrm>
            <a:off x="1113155" y="1128395"/>
            <a:ext cx="9881870" cy="1423035"/>
          </a:xfrm>
          <a:prstGeom prst="rect">
            <a:avLst/>
          </a:prstGeom>
          <a:noFill/>
          <a:ln w="9525">
            <a:solidFill>
              <a:srgbClr val="1F4E79">
                <a:alpha val="42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0">
              <a:solidFill>
                <a:srgbClr val="1F4E79"/>
              </a:solidFill>
            </a:endParaRPr>
          </a:p>
        </p:txBody>
      </p:sp>
      <p:sp>
        <p:nvSpPr>
          <p:cNvPr id="47" name="Shape"/>
          <p:cNvSpPr/>
          <p:nvPr>
            <p:custDataLst>
              <p:tags r:id="rId2"/>
            </p:custDataLst>
          </p:nvPr>
        </p:nvSpPr>
        <p:spPr>
          <a:xfrm>
            <a:off x="1887855" y="1320800"/>
            <a:ext cx="590550" cy="6083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447" y="0"/>
                </a:moveTo>
                <a:cubicBezTo>
                  <a:pt x="9797" y="0"/>
                  <a:pt x="9148" y="240"/>
                  <a:pt x="8653" y="721"/>
                </a:cubicBezTo>
                <a:cubicBezTo>
                  <a:pt x="7662" y="1682"/>
                  <a:pt x="7662" y="3240"/>
                  <a:pt x="8653" y="4201"/>
                </a:cubicBezTo>
                <a:cubicBezTo>
                  <a:pt x="8745" y="4291"/>
                  <a:pt x="8845" y="4370"/>
                  <a:pt x="8947" y="4443"/>
                </a:cubicBezTo>
                <a:cubicBezTo>
                  <a:pt x="8186" y="4672"/>
                  <a:pt x="7488" y="5082"/>
                  <a:pt x="6924" y="5651"/>
                </a:cubicBezTo>
                <a:cubicBezTo>
                  <a:pt x="6799" y="5778"/>
                  <a:pt x="6685" y="5912"/>
                  <a:pt x="6577" y="6050"/>
                </a:cubicBezTo>
                <a:cubicBezTo>
                  <a:pt x="6175" y="6086"/>
                  <a:pt x="5761" y="5957"/>
                  <a:pt x="5454" y="5659"/>
                </a:cubicBezTo>
                <a:cubicBezTo>
                  <a:pt x="4904" y="5126"/>
                  <a:pt x="4904" y="4262"/>
                  <a:pt x="5454" y="3730"/>
                </a:cubicBezTo>
                <a:cubicBezTo>
                  <a:pt x="5728" y="3463"/>
                  <a:pt x="6088" y="3329"/>
                  <a:pt x="6448" y="3329"/>
                </a:cubicBezTo>
                <a:cubicBezTo>
                  <a:pt x="6658" y="3329"/>
                  <a:pt x="6867" y="3376"/>
                  <a:pt x="7059" y="3466"/>
                </a:cubicBezTo>
                <a:cubicBezTo>
                  <a:pt x="7242" y="3563"/>
                  <a:pt x="7472" y="3511"/>
                  <a:pt x="7591" y="3345"/>
                </a:cubicBezTo>
                <a:cubicBezTo>
                  <a:pt x="7742" y="3136"/>
                  <a:pt x="7664" y="2847"/>
                  <a:pt x="7427" y="2736"/>
                </a:cubicBezTo>
                <a:cubicBezTo>
                  <a:pt x="7119" y="2591"/>
                  <a:pt x="6784" y="2516"/>
                  <a:pt x="6448" y="2516"/>
                </a:cubicBezTo>
                <a:cubicBezTo>
                  <a:pt x="5873" y="2516"/>
                  <a:pt x="5298" y="2728"/>
                  <a:pt x="4860" y="3154"/>
                </a:cubicBezTo>
                <a:cubicBezTo>
                  <a:pt x="3983" y="4004"/>
                  <a:pt x="3983" y="5384"/>
                  <a:pt x="4860" y="6235"/>
                </a:cubicBezTo>
                <a:cubicBezTo>
                  <a:pt x="4889" y="6262"/>
                  <a:pt x="4920" y="6286"/>
                  <a:pt x="4949" y="6312"/>
                </a:cubicBezTo>
                <a:cubicBezTo>
                  <a:pt x="4105" y="6558"/>
                  <a:pt x="3355" y="7049"/>
                  <a:pt x="2808" y="7725"/>
                </a:cubicBezTo>
                <a:cubicBezTo>
                  <a:pt x="2243" y="8423"/>
                  <a:pt x="1923" y="9278"/>
                  <a:pt x="1896" y="10165"/>
                </a:cubicBezTo>
                <a:lnTo>
                  <a:pt x="1896" y="12655"/>
                </a:lnTo>
                <a:cubicBezTo>
                  <a:pt x="1885" y="12880"/>
                  <a:pt x="2067" y="13071"/>
                  <a:pt x="2299" y="13079"/>
                </a:cubicBezTo>
                <a:cubicBezTo>
                  <a:pt x="2543" y="13086"/>
                  <a:pt x="2742" y="12891"/>
                  <a:pt x="2733" y="12655"/>
                </a:cubicBezTo>
                <a:lnTo>
                  <a:pt x="2733" y="10246"/>
                </a:lnTo>
                <a:cubicBezTo>
                  <a:pt x="2764" y="9424"/>
                  <a:pt x="3101" y="8640"/>
                  <a:pt x="3681" y="8039"/>
                </a:cubicBezTo>
                <a:cubicBezTo>
                  <a:pt x="4291" y="7406"/>
                  <a:pt x="5126" y="7026"/>
                  <a:pt x="6014" y="6965"/>
                </a:cubicBezTo>
                <a:cubicBezTo>
                  <a:pt x="5792" y="7449"/>
                  <a:pt x="5657" y="7971"/>
                  <a:pt x="5619" y="8508"/>
                </a:cubicBezTo>
                <a:lnTo>
                  <a:pt x="5619" y="12935"/>
                </a:lnTo>
                <a:cubicBezTo>
                  <a:pt x="5644" y="13516"/>
                  <a:pt x="5889" y="14069"/>
                  <a:pt x="6308" y="14486"/>
                </a:cubicBezTo>
                <a:cubicBezTo>
                  <a:pt x="6729" y="14907"/>
                  <a:pt x="7296" y="15158"/>
                  <a:pt x="7897" y="15197"/>
                </a:cubicBezTo>
                <a:lnTo>
                  <a:pt x="7897" y="20761"/>
                </a:lnTo>
                <a:lnTo>
                  <a:pt x="6798" y="20761"/>
                </a:lnTo>
                <a:lnTo>
                  <a:pt x="6798" y="16147"/>
                </a:lnTo>
                <a:cubicBezTo>
                  <a:pt x="6798" y="15915"/>
                  <a:pt x="6604" y="15727"/>
                  <a:pt x="6365" y="15727"/>
                </a:cubicBezTo>
                <a:cubicBezTo>
                  <a:pt x="6127" y="15727"/>
                  <a:pt x="5933" y="15915"/>
                  <a:pt x="5933" y="16147"/>
                </a:cubicBezTo>
                <a:lnTo>
                  <a:pt x="5933" y="20761"/>
                </a:lnTo>
                <a:lnTo>
                  <a:pt x="4670" y="20761"/>
                </a:lnTo>
                <a:lnTo>
                  <a:pt x="4670" y="10394"/>
                </a:lnTo>
                <a:cubicBezTo>
                  <a:pt x="4670" y="10162"/>
                  <a:pt x="4476" y="9974"/>
                  <a:pt x="4238" y="9974"/>
                </a:cubicBezTo>
                <a:cubicBezTo>
                  <a:pt x="3999" y="9974"/>
                  <a:pt x="3805" y="10162"/>
                  <a:pt x="3805" y="10394"/>
                </a:cubicBezTo>
                <a:lnTo>
                  <a:pt x="3805" y="20761"/>
                </a:lnTo>
                <a:lnTo>
                  <a:pt x="432" y="20761"/>
                </a:lnTo>
                <a:cubicBezTo>
                  <a:pt x="193" y="20761"/>
                  <a:pt x="0" y="20948"/>
                  <a:pt x="0" y="21180"/>
                </a:cubicBezTo>
                <a:cubicBezTo>
                  <a:pt x="0" y="21412"/>
                  <a:pt x="193" y="21600"/>
                  <a:pt x="432" y="21600"/>
                </a:cubicBezTo>
                <a:lnTo>
                  <a:pt x="21168" y="21600"/>
                </a:lnTo>
                <a:cubicBezTo>
                  <a:pt x="21407" y="21600"/>
                  <a:pt x="21600" y="21412"/>
                  <a:pt x="21600" y="21180"/>
                </a:cubicBezTo>
                <a:cubicBezTo>
                  <a:pt x="21600" y="20948"/>
                  <a:pt x="21407" y="20761"/>
                  <a:pt x="21168" y="20761"/>
                </a:cubicBezTo>
                <a:lnTo>
                  <a:pt x="17413" y="20761"/>
                </a:lnTo>
                <a:lnTo>
                  <a:pt x="17413" y="10394"/>
                </a:lnTo>
                <a:cubicBezTo>
                  <a:pt x="17413" y="10162"/>
                  <a:pt x="17219" y="9974"/>
                  <a:pt x="16981" y="9974"/>
                </a:cubicBezTo>
                <a:cubicBezTo>
                  <a:pt x="16742" y="9974"/>
                  <a:pt x="16548" y="10162"/>
                  <a:pt x="16548" y="10394"/>
                </a:cubicBezTo>
                <a:lnTo>
                  <a:pt x="16548" y="20761"/>
                </a:lnTo>
                <a:lnTo>
                  <a:pt x="15285" y="20761"/>
                </a:lnTo>
                <a:lnTo>
                  <a:pt x="15285" y="16147"/>
                </a:lnTo>
                <a:cubicBezTo>
                  <a:pt x="15285" y="15915"/>
                  <a:pt x="15092" y="15727"/>
                  <a:pt x="14853" y="15727"/>
                </a:cubicBezTo>
                <a:cubicBezTo>
                  <a:pt x="14614" y="15727"/>
                  <a:pt x="14420" y="15915"/>
                  <a:pt x="14420" y="16147"/>
                </a:cubicBezTo>
                <a:lnTo>
                  <a:pt x="14420" y="20761"/>
                </a:lnTo>
                <a:lnTo>
                  <a:pt x="13364" y="20761"/>
                </a:lnTo>
                <a:lnTo>
                  <a:pt x="13364" y="15189"/>
                </a:lnTo>
                <a:cubicBezTo>
                  <a:pt x="13932" y="15132"/>
                  <a:pt x="14464" y="14886"/>
                  <a:pt x="14865" y="14486"/>
                </a:cubicBezTo>
                <a:cubicBezTo>
                  <a:pt x="15283" y="14069"/>
                  <a:pt x="15528" y="13516"/>
                  <a:pt x="15553" y="12935"/>
                </a:cubicBezTo>
                <a:lnTo>
                  <a:pt x="15553" y="8508"/>
                </a:lnTo>
                <a:cubicBezTo>
                  <a:pt x="15515" y="7970"/>
                  <a:pt x="15379" y="7447"/>
                  <a:pt x="15156" y="6961"/>
                </a:cubicBezTo>
                <a:cubicBezTo>
                  <a:pt x="16062" y="7012"/>
                  <a:pt x="16916" y="7394"/>
                  <a:pt x="17538" y="8039"/>
                </a:cubicBezTo>
                <a:cubicBezTo>
                  <a:pt x="18117" y="8640"/>
                  <a:pt x="18454" y="9424"/>
                  <a:pt x="18485" y="10246"/>
                </a:cubicBezTo>
                <a:lnTo>
                  <a:pt x="18485" y="12655"/>
                </a:lnTo>
                <a:cubicBezTo>
                  <a:pt x="18476" y="12891"/>
                  <a:pt x="18675" y="13086"/>
                  <a:pt x="18919" y="13079"/>
                </a:cubicBezTo>
                <a:cubicBezTo>
                  <a:pt x="19152" y="13071"/>
                  <a:pt x="19333" y="12880"/>
                  <a:pt x="19323" y="12655"/>
                </a:cubicBezTo>
                <a:lnTo>
                  <a:pt x="19323" y="10165"/>
                </a:lnTo>
                <a:cubicBezTo>
                  <a:pt x="19295" y="9278"/>
                  <a:pt x="18975" y="8423"/>
                  <a:pt x="18410" y="7725"/>
                </a:cubicBezTo>
                <a:cubicBezTo>
                  <a:pt x="17863" y="7049"/>
                  <a:pt x="17113" y="6558"/>
                  <a:pt x="16269" y="6312"/>
                </a:cubicBezTo>
                <a:cubicBezTo>
                  <a:pt x="16299" y="6286"/>
                  <a:pt x="16330" y="6262"/>
                  <a:pt x="16358" y="6235"/>
                </a:cubicBezTo>
                <a:cubicBezTo>
                  <a:pt x="17235" y="5384"/>
                  <a:pt x="17235" y="4004"/>
                  <a:pt x="16358" y="3154"/>
                </a:cubicBezTo>
                <a:cubicBezTo>
                  <a:pt x="15920" y="2728"/>
                  <a:pt x="15345" y="2516"/>
                  <a:pt x="14770" y="2516"/>
                </a:cubicBezTo>
                <a:cubicBezTo>
                  <a:pt x="14434" y="2516"/>
                  <a:pt x="14099" y="2591"/>
                  <a:pt x="13791" y="2736"/>
                </a:cubicBezTo>
                <a:cubicBezTo>
                  <a:pt x="13554" y="2847"/>
                  <a:pt x="13476" y="3136"/>
                  <a:pt x="13627" y="3345"/>
                </a:cubicBezTo>
                <a:cubicBezTo>
                  <a:pt x="13747" y="3511"/>
                  <a:pt x="13976" y="3563"/>
                  <a:pt x="14159" y="3466"/>
                </a:cubicBezTo>
                <a:cubicBezTo>
                  <a:pt x="14351" y="3376"/>
                  <a:pt x="14560" y="3329"/>
                  <a:pt x="14770" y="3329"/>
                </a:cubicBezTo>
                <a:cubicBezTo>
                  <a:pt x="15130" y="3329"/>
                  <a:pt x="15490" y="3463"/>
                  <a:pt x="15764" y="3730"/>
                </a:cubicBezTo>
                <a:cubicBezTo>
                  <a:pt x="16314" y="4262"/>
                  <a:pt x="16314" y="5126"/>
                  <a:pt x="15764" y="5659"/>
                </a:cubicBezTo>
                <a:cubicBezTo>
                  <a:pt x="15444" y="5969"/>
                  <a:pt x="15008" y="6096"/>
                  <a:pt x="14591" y="6044"/>
                </a:cubicBezTo>
                <a:cubicBezTo>
                  <a:pt x="14484" y="5908"/>
                  <a:pt x="14372" y="5776"/>
                  <a:pt x="14248" y="5651"/>
                </a:cubicBezTo>
                <a:cubicBezTo>
                  <a:pt x="13635" y="5033"/>
                  <a:pt x="12863" y="4600"/>
                  <a:pt x="12024" y="4387"/>
                </a:cubicBezTo>
                <a:cubicBezTo>
                  <a:pt x="12099" y="4330"/>
                  <a:pt x="12172" y="4268"/>
                  <a:pt x="12241" y="4201"/>
                </a:cubicBezTo>
                <a:cubicBezTo>
                  <a:pt x="13232" y="3240"/>
                  <a:pt x="13232" y="1682"/>
                  <a:pt x="12241" y="721"/>
                </a:cubicBezTo>
                <a:cubicBezTo>
                  <a:pt x="11745" y="240"/>
                  <a:pt x="11096" y="0"/>
                  <a:pt x="10447" y="0"/>
                </a:cubicBezTo>
                <a:close/>
                <a:moveTo>
                  <a:pt x="10447" y="812"/>
                </a:moveTo>
                <a:cubicBezTo>
                  <a:pt x="10882" y="812"/>
                  <a:pt x="11317" y="973"/>
                  <a:pt x="11649" y="1295"/>
                </a:cubicBezTo>
                <a:cubicBezTo>
                  <a:pt x="12312" y="1939"/>
                  <a:pt x="12312" y="2983"/>
                  <a:pt x="11649" y="3627"/>
                </a:cubicBezTo>
                <a:cubicBezTo>
                  <a:pt x="10985" y="4271"/>
                  <a:pt x="9908" y="4271"/>
                  <a:pt x="9244" y="3627"/>
                </a:cubicBezTo>
                <a:cubicBezTo>
                  <a:pt x="8580" y="2983"/>
                  <a:pt x="8580" y="1939"/>
                  <a:pt x="9244" y="1295"/>
                </a:cubicBezTo>
                <a:cubicBezTo>
                  <a:pt x="9576" y="973"/>
                  <a:pt x="10012" y="812"/>
                  <a:pt x="10447" y="812"/>
                </a:cubicBezTo>
                <a:close/>
                <a:moveTo>
                  <a:pt x="10369" y="4965"/>
                </a:moveTo>
                <a:lnTo>
                  <a:pt x="10719" y="4966"/>
                </a:lnTo>
                <a:cubicBezTo>
                  <a:pt x="11719" y="4965"/>
                  <a:pt x="12682" y="5329"/>
                  <a:pt x="13416" y="5987"/>
                </a:cubicBezTo>
                <a:cubicBezTo>
                  <a:pt x="14183" y="6675"/>
                  <a:pt x="14640" y="7627"/>
                  <a:pt x="14689" y="8638"/>
                </a:cubicBezTo>
                <a:lnTo>
                  <a:pt x="14689" y="12931"/>
                </a:lnTo>
                <a:cubicBezTo>
                  <a:pt x="14675" y="13321"/>
                  <a:pt x="14504" y="13690"/>
                  <a:pt x="14213" y="13960"/>
                </a:cubicBezTo>
                <a:cubicBezTo>
                  <a:pt x="13979" y="14177"/>
                  <a:pt x="13682" y="14315"/>
                  <a:pt x="13364" y="14358"/>
                </a:cubicBezTo>
                <a:lnTo>
                  <a:pt x="13364" y="8972"/>
                </a:lnTo>
                <a:cubicBezTo>
                  <a:pt x="13364" y="8740"/>
                  <a:pt x="13170" y="8553"/>
                  <a:pt x="12932" y="8553"/>
                </a:cubicBezTo>
                <a:cubicBezTo>
                  <a:pt x="12693" y="8553"/>
                  <a:pt x="12499" y="8740"/>
                  <a:pt x="12499" y="8972"/>
                </a:cubicBezTo>
                <a:lnTo>
                  <a:pt x="12499" y="20761"/>
                </a:lnTo>
                <a:lnTo>
                  <a:pt x="11063" y="20761"/>
                </a:lnTo>
                <a:lnTo>
                  <a:pt x="11063" y="14929"/>
                </a:lnTo>
                <a:cubicBezTo>
                  <a:pt x="11063" y="14697"/>
                  <a:pt x="10869" y="14509"/>
                  <a:pt x="10630" y="14510"/>
                </a:cubicBezTo>
                <a:cubicBezTo>
                  <a:pt x="10391" y="14510"/>
                  <a:pt x="10198" y="14697"/>
                  <a:pt x="10198" y="14929"/>
                </a:cubicBezTo>
                <a:lnTo>
                  <a:pt x="10198" y="20761"/>
                </a:lnTo>
                <a:lnTo>
                  <a:pt x="8762" y="20761"/>
                </a:lnTo>
                <a:lnTo>
                  <a:pt x="8762" y="8972"/>
                </a:lnTo>
                <a:cubicBezTo>
                  <a:pt x="8762" y="8740"/>
                  <a:pt x="8568" y="8553"/>
                  <a:pt x="8329" y="8553"/>
                </a:cubicBezTo>
                <a:cubicBezTo>
                  <a:pt x="8091" y="8553"/>
                  <a:pt x="7897" y="8740"/>
                  <a:pt x="7897" y="8972"/>
                </a:cubicBezTo>
                <a:lnTo>
                  <a:pt x="7897" y="14367"/>
                </a:lnTo>
                <a:cubicBezTo>
                  <a:pt x="7547" y="14339"/>
                  <a:pt x="7215" y="14197"/>
                  <a:pt x="6960" y="13960"/>
                </a:cubicBezTo>
                <a:cubicBezTo>
                  <a:pt x="6669" y="13690"/>
                  <a:pt x="6498" y="13321"/>
                  <a:pt x="6484" y="12931"/>
                </a:cubicBezTo>
                <a:lnTo>
                  <a:pt x="6484" y="8638"/>
                </a:lnTo>
                <a:cubicBezTo>
                  <a:pt x="6533" y="7627"/>
                  <a:pt x="6990" y="6675"/>
                  <a:pt x="7756" y="5987"/>
                </a:cubicBezTo>
                <a:cubicBezTo>
                  <a:pt x="8469" y="5348"/>
                  <a:pt x="9399" y="4984"/>
                  <a:pt x="10369" y="4965"/>
                </a:cubicBezTo>
                <a:close/>
                <a:moveTo>
                  <a:pt x="2327" y="13870"/>
                </a:moveTo>
                <a:cubicBezTo>
                  <a:pt x="2088" y="13870"/>
                  <a:pt x="1894" y="14058"/>
                  <a:pt x="1894" y="14289"/>
                </a:cubicBezTo>
                <a:cubicBezTo>
                  <a:pt x="1894" y="14521"/>
                  <a:pt x="2088" y="14709"/>
                  <a:pt x="2327" y="14709"/>
                </a:cubicBezTo>
                <a:cubicBezTo>
                  <a:pt x="2566" y="14709"/>
                  <a:pt x="2759" y="14521"/>
                  <a:pt x="2759" y="14289"/>
                </a:cubicBezTo>
                <a:cubicBezTo>
                  <a:pt x="2759" y="14058"/>
                  <a:pt x="2566" y="13870"/>
                  <a:pt x="2327" y="13870"/>
                </a:cubicBezTo>
                <a:close/>
                <a:moveTo>
                  <a:pt x="18891" y="13870"/>
                </a:moveTo>
                <a:cubicBezTo>
                  <a:pt x="18652" y="13870"/>
                  <a:pt x="18459" y="14058"/>
                  <a:pt x="18459" y="14289"/>
                </a:cubicBezTo>
                <a:cubicBezTo>
                  <a:pt x="18459" y="14521"/>
                  <a:pt x="18652" y="14709"/>
                  <a:pt x="18891" y="14709"/>
                </a:cubicBezTo>
                <a:cubicBezTo>
                  <a:pt x="19130" y="14709"/>
                  <a:pt x="19324" y="14521"/>
                  <a:pt x="19324" y="14289"/>
                </a:cubicBezTo>
                <a:cubicBezTo>
                  <a:pt x="19324" y="14058"/>
                  <a:pt x="19130" y="13870"/>
                  <a:pt x="18891" y="13870"/>
                </a:cubicBezTo>
                <a:close/>
              </a:path>
            </a:pathLst>
          </a:custGeom>
          <a:noFill/>
          <a:ln w="12700">
            <a:solidFill>
              <a:srgbClr val="1F4E79"/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600">
              <a:solidFill>
                <a:srgbClr val="1F4E7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Rectangle 4"/>
          <p:cNvSpPr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113155" y="1983740"/>
            <a:ext cx="2140585" cy="4914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市场团队</a:t>
            </a:r>
            <a:endParaRPr lang="zh-CN" altLang="en-US" sz="2400" b="1" dirty="0">
              <a:solidFill>
                <a:srgbClr val="1F4E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" name="Rectangle 4"/>
          <p:cNvSpPr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3590290" y="1983740"/>
            <a:ext cx="2140585" cy="4914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广告</a:t>
            </a:r>
            <a:r>
              <a:rPr lang="zh-CN" altLang="en-US" sz="2400" b="1" dirty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投放</a:t>
            </a:r>
            <a:endParaRPr lang="zh-CN" altLang="en-US" sz="2400" b="1" dirty="0">
              <a:solidFill>
                <a:srgbClr val="1F4E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0" name="图片 9" descr="ad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4990" y="1319530"/>
            <a:ext cx="538480" cy="608330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2" name="Rectangle 4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8663940" y="1983105"/>
            <a:ext cx="2140585" cy="4914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客户转介绍</a:t>
            </a:r>
            <a:endParaRPr lang="zh-CN" altLang="en-US" sz="2400" b="1" dirty="0">
              <a:solidFill>
                <a:srgbClr val="1F4E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16" name="图片 15" descr="转介绍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428480" y="1319530"/>
            <a:ext cx="608330" cy="608330"/>
          </a:xfrm>
          <a:prstGeom prst="rect">
            <a:avLst/>
          </a:prstGeom>
        </p:spPr>
      </p:pic>
      <p:sp>
        <p:nvSpPr>
          <p:cNvPr id="24" name="Rectangle 4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6160770" y="1983740"/>
            <a:ext cx="2140585" cy="491490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no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dirty="0">
                <a:solidFill>
                  <a:srgbClr val="1F4E79"/>
                </a:solidFill>
                <a:latin typeface="+mn-lt"/>
                <a:ea typeface="+mn-ea"/>
                <a:cs typeface="+mn-ea"/>
                <a:sym typeface="+mn-lt"/>
              </a:rPr>
              <a:t>自媒体</a:t>
            </a:r>
            <a:endParaRPr lang="zh-CN" altLang="en-US" sz="2400" b="1" dirty="0">
              <a:solidFill>
                <a:srgbClr val="1F4E79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26" name="图片 25" descr="自媒体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907530" y="1319530"/>
            <a:ext cx="647700" cy="608330"/>
          </a:xfrm>
          <a:prstGeom prst="rect">
            <a:avLst/>
          </a:prstGeom>
        </p:spPr>
      </p:pic>
      <p:sp>
        <p:nvSpPr>
          <p:cNvPr id="29" name="图形"/>
          <p:cNvSpPr txBox="1"/>
          <p:nvPr>
            <p:custDataLst>
              <p:tags r:id="rId16"/>
            </p:custDataLst>
          </p:nvPr>
        </p:nvSpPr>
        <p:spPr>
          <a:xfrm>
            <a:off x="3819525" y="465455"/>
            <a:ext cx="443357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多渠道推广我们的品牌以及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产品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65860" y="2654935"/>
            <a:ext cx="4093210" cy="1492250"/>
          </a:xfrm>
          <a:prstGeom prst="rect">
            <a:avLst/>
          </a:prstGeom>
        </p:spPr>
      </p:pic>
      <p:pic>
        <p:nvPicPr>
          <p:cNvPr id="72" name="图片 71"/>
          <p:cNvPicPr/>
          <p:nvPr/>
        </p:nvPicPr>
        <p:blipFill>
          <a:blip r:embed="rId18"/>
          <a:stretch>
            <a:fillRect/>
          </a:stretch>
        </p:blipFill>
        <p:spPr>
          <a:xfrm>
            <a:off x="8685530" y="2628265"/>
            <a:ext cx="2230755" cy="1163955"/>
          </a:xfrm>
          <a:prstGeom prst="rect">
            <a:avLst/>
          </a:prstGeom>
        </p:spPr>
      </p:pic>
      <p:pic>
        <p:nvPicPr>
          <p:cNvPr id="54" name="图片 53" descr="心动的信号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766175" y="3810000"/>
            <a:ext cx="2101215" cy="741680"/>
          </a:xfrm>
          <a:prstGeom prst="rect">
            <a:avLst/>
          </a:prstGeom>
        </p:spPr>
      </p:pic>
      <p:sp>
        <p:nvSpPr>
          <p:cNvPr id="31" name="矩形 30"/>
          <p:cNvSpPr/>
          <p:nvPr>
            <p:custDataLst>
              <p:tags r:id="rId20"/>
            </p:custDataLst>
          </p:nvPr>
        </p:nvSpPr>
        <p:spPr>
          <a:xfrm>
            <a:off x="1113155" y="2613025"/>
            <a:ext cx="4226560" cy="3507740"/>
          </a:xfrm>
          <a:prstGeom prst="rect">
            <a:avLst/>
          </a:prstGeom>
          <a:noFill/>
          <a:ln w="12700">
            <a:solidFill>
              <a:srgbClr val="1F4E79">
                <a:alpha val="42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>
              <a:solidFill>
                <a:srgbClr val="1F4E79"/>
              </a:solidFill>
            </a:endParaRPr>
          </a:p>
        </p:txBody>
      </p:sp>
      <p:pic>
        <p:nvPicPr>
          <p:cNvPr id="247" name="图片 246" descr="C:/Users/wps/Desktop/VCG41N1328593474.jpgVCG41N1328593474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 cstate="email"/>
          <a:srcRect l="6" t="1288" r="6" b="1288"/>
          <a:stretch>
            <a:fillRect/>
          </a:stretch>
        </p:blipFill>
        <p:spPr>
          <a:xfrm>
            <a:off x="7247255" y="4484370"/>
            <a:ext cx="1248410" cy="1516380"/>
          </a:xfrm>
          <a:prstGeom prst="rect">
            <a:avLst/>
          </a:prstGeom>
          <a:ln>
            <a:noFill/>
          </a:ln>
        </p:spPr>
      </p:pic>
      <p:pic>
        <p:nvPicPr>
          <p:cNvPr id="34" name="图片 33" descr="抖音"/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477510" y="4491355"/>
            <a:ext cx="533400" cy="360680"/>
          </a:xfrm>
          <a:prstGeom prst="rect">
            <a:avLst/>
          </a:prstGeom>
        </p:spPr>
      </p:pic>
      <p:pic>
        <p:nvPicPr>
          <p:cNvPr id="35" name="图片 34" descr="小红书"/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476240" y="4963160"/>
            <a:ext cx="538480" cy="433705"/>
          </a:xfrm>
          <a:prstGeom prst="rect">
            <a:avLst/>
          </a:prstGeom>
        </p:spPr>
      </p:pic>
      <p:pic>
        <p:nvPicPr>
          <p:cNvPr id="36" name="图片 35" descr="b站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476240" y="5511165"/>
            <a:ext cx="535305" cy="51625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>
          <a:xfrm flipV="1">
            <a:off x="3422015" y="1404260"/>
            <a:ext cx="0" cy="872490"/>
          </a:xfrm>
          <a:prstGeom prst="line">
            <a:avLst/>
          </a:prstGeom>
          <a:ln w="19050" cap="flat" cmpd="sng" algn="ctr">
            <a:solidFill>
              <a:srgbClr val="1F4E79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6106795" y="1404260"/>
            <a:ext cx="0" cy="872490"/>
          </a:xfrm>
          <a:prstGeom prst="line">
            <a:avLst/>
          </a:prstGeom>
          <a:ln w="19050" cap="flat" cmpd="sng" algn="ctr">
            <a:solidFill>
              <a:srgbClr val="1F4E79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8516620" y="1404260"/>
            <a:ext cx="0" cy="872490"/>
          </a:xfrm>
          <a:prstGeom prst="line">
            <a:avLst/>
          </a:prstGeom>
          <a:ln w="19050" cap="flat" cmpd="sng" algn="ctr">
            <a:solidFill>
              <a:srgbClr val="1F4E79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8" name="图片 17"/>
          <p:cNvPicPr/>
          <p:nvPr/>
        </p:nvPicPr>
        <p:blipFill>
          <a:blip r:embed="rId30"/>
          <a:stretch>
            <a:fillRect/>
          </a:stretch>
        </p:blipFill>
        <p:spPr>
          <a:xfrm>
            <a:off x="5476240" y="2654935"/>
            <a:ext cx="3019425" cy="1727835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31"/>
          <a:stretch>
            <a:fillRect/>
          </a:stretch>
        </p:blipFill>
        <p:spPr>
          <a:xfrm>
            <a:off x="1166495" y="4224020"/>
            <a:ext cx="4092575" cy="1830070"/>
          </a:xfrm>
          <a:prstGeom prst="rect">
            <a:avLst/>
          </a:prstGeom>
        </p:spPr>
      </p:pic>
      <p:pic>
        <p:nvPicPr>
          <p:cNvPr id="42" name="图片 41" descr="荟禧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80450" y="5311140"/>
            <a:ext cx="2235200" cy="725805"/>
          </a:xfrm>
          <a:prstGeom prst="rect">
            <a:avLst/>
          </a:prstGeom>
        </p:spPr>
      </p:pic>
      <p:pic>
        <p:nvPicPr>
          <p:cNvPr id="63" name="图片 62"/>
          <p:cNvPicPr/>
          <p:nvPr/>
        </p:nvPicPr>
        <p:blipFill>
          <a:blip r:embed="rId33"/>
          <a:stretch>
            <a:fillRect/>
          </a:stretch>
        </p:blipFill>
        <p:spPr>
          <a:xfrm>
            <a:off x="8686165" y="4445000"/>
            <a:ext cx="2341245" cy="1114425"/>
          </a:xfrm>
          <a:prstGeom prst="rect">
            <a:avLst/>
          </a:prstGeom>
        </p:spPr>
      </p:pic>
      <p:sp>
        <p:nvSpPr>
          <p:cNvPr id="22" name="矩形 21"/>
          <p:cNvSpPr/>
          <p:nvPr>
            <p:custDataLst>
              <p:tags r:id="rId34"/>
            </p:custDataLst>
          </p:nvPr>
        </p:nvSpPr>
        <p:spPr>
          <a:xfrm>
            <a:off x="8658860" y="2616835"/>
            <a:ext cx="2336165" cy="3504565"/>
          </a:xfrm>
          <a:prstGeom prst="rect">
            <a:avLst/>
          </a:prstGeom>
          <a:noFill/>
          <a:ln w="12700">
            <a:solidFill>
              <a:srgbClr val="1F4E79">
                <a:alpha val="42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>
              <a:solidFill>
                <a:srgbClr val="1F4E79"/>
              </a:solidFill>
            </a:endParaRPr>
          </a:p>
        </p:txBody>
      </p:sp>
      <p:pic>
        <p:nvPicPr>
          <p:cNvPr id="25" name="图片 24" descr="知乎 (1)"/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6362700" y="4956175"/>
            <a:ext cx="518795" cy="436880"/>
          </a:xfrm>
          <a:prstGeom prst="rect">
            <a:avLst/>
          </a:prstGeom>
        </p:spPr>
      </p:pic>
      <p:pic>
        <p:nvPicPr>
          <p:cNvPr id="27" name="图片 26" descr="媒体_平台_腾讯_视频号"/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6365875" y="4509135"/>
            <a:ext cx="526415" cy="345440"/>
          </a:xfrm>
          <a:prstGeom prst="rect">
            <a:avLst/>
          </a:prstGeom>
        </p:spPr>
      </p:pic>
      <p:pic>
        <p:nvPicPr>
          <p:cNvPr id="28" name="图片 27" descr="微信公众号"/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6301740" y="5394325"/>
            <a:ext cx="658495" cy="658495"/>
          </a:xfrm>
          <a:prstGeom prst="rect">
            <a:avLst/>
          </a:prstGeom>
        </p:spPr>
      </p:pic>
      <p:sp>
        <p:nvSpPr>
          <p:cNvPr id="32" name="矩形 31"/>
          <p:cNvSpPr/>
          <p:nvPr>
            <p:custDataLst>
              <p:tags r:id="rId41"/>
            </p:custDataLst>
          </p:nvPr>
        </p:nvSpPr>
        <p:spPr>
          <a:xfrm>
            <a:off x="5440045" y="2619375"/>
            <a:ext cx="3115310" cy="3507740"/>
          </a:xfrm>
          <a:prstGeom prst="rect">
            <a:avLst/>
          </a:prstGeom>
          <a:noFill/>
          <a:ln w="12700">
            <a:solidFill>
              <a:srgbClr val="1F4E79">
                <a:alpha val="42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900">
              <a:solidFill>
                <a:srgbClr val="1F4E79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商业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6958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3762375" y="4128135"/>
            <a:ext cx="5180330" cy="1449705"/>
          </a:xfrm>
          <a:prstGeom prst="rect">
            <a:avLst/>
          </a:prstGeom>
          <a:ln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>
            <p:custDataLst>
              <p:tags r:id="rId1"/>
            </p:custDataLst>
          </p:nvPr>
        </p:nvSpPr>
        <p:spPr>
          <a:xfrm>
            <a:off x="3959860" y="4307840"/>
            <a:ext cx="2068195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基础平台</a:t>
            </a:r>
            <a:r>
              <a:rPr lang="en-US" altLang="zh-CN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/</a:t>
            </a:r>
            <a:r>
              <a:rPr lang="zh-CN" altLang="en-US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数字化方案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7" name="PA_直接连接符 9"/>
          <p:cNvCxnSpPr/>
          <p:nvPr/>
        </p:nvCxnSpPr>
        <p:spPr>
          <a:xfrm>
            <a:off x="3959543" y="4731703"/>
            <a:ext cx="196596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文本框 47"/>
          <p:cNvSpPr txBox="1"/>
          <p:nvPr/>
        </p:nvSpPr>
        <p:spPr>
          <a:xfrm>
            <a:off x="3863340" y="4987925"/>
            <a:ext cx="1195705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营销功能</a:t>
            </a:r>
            <a:endParaRPr lang="zh-CN" altLang="en-US" sz="160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3762375" y="1671955"/>
            <a:ext cx="5180330" cy="1449705"/>
          </a:xfrm>
          <a:prstGeom prst="rect">
            <a:avLst/>
          </a:prstGeom>
          <a:ln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0" name="PA_直接连接符 9"/>
          <p:cNvCxnSpPr/>
          <p:nvPr/>
        </p:nvCxnSpPr>
        <p:spPr>
          <a:xfrm>
            <a:off x="3959543" y="2279333"/>
            <a:ext cx="1965960" cy="0"/>
          </a:xfrm>
          <a:prstGeom prst="line">
            <a:avLst/>
          </a:prstGeom>
          <a:ln w="1905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6151880" y="3303905"/>
            <a:ext cx="0" cy="556260"/>
          </a:xfrm>
          <a:prstGeom prst="straightConnector1">
            <a:avLst/>
          </a:prstGeom>
          <a:ln w="19050">
            <a:solidFill>
              <a:srgbClr val="1F4E79"/>
            </a:solidFill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2" name="图形"/>
          <p:cNvSpPr txBox="1"/>
          <p:nvPr>
            <p:custDataLst>
              <p:tags r:id="rId2"/>
            </p:custDataLst>
          </p:nvPr>
        </p:nvSpPr>
        <p:spPr>
          <a:xfrm>
            <a:off x="6234430" y="3399790"/>
            <a:ext cx="1199515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服务支持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5106035" y="4987925"/>
            <a:ext cx="119520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运营</a:t>
            </a: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功能</a:t>
            </a:r>
            <a:endParaRPr lang="zh-CN" altLang="en-US" sz="160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348095" y="4987925"/>
            <a:ext cx="119520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业财</a:t>
            </a: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结合</a:t>
            </a:r>
            <a:endParaRPr lang="zh-CN" altLang="en-US" sz="160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7590155" y="4987925"/>
            <a:ext cx="119520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其它</a:t>
            </a: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服务</a:t>
            </a:r>
            <a:endParaRPr lang="zh-CN" altLang="en-US" sz="160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56" name="文本框 55"/>
          <p:cNvSpPr txBox="1"/>
          <p:nvPr>
            <p:custDataLst>
              <p:tags r:id="rId3"/>
            </p:custDataLst>
          </p:nvPr>
        </p:nvSpPr>
        <p:spPr>
          <a:xfrm>
            <a:off x="3959860" y="1779270"/>
            <a:ext cx="1864995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服务需求方</a:t>
            </a:r>
            <a:r>
              <a:rPr lang="en-US" altLang="zh-CN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/</a:t>
            </a:r>
            <a:r>
              <a:rPr lang="zh-CN" altLang="en-US" sz="1600" b="1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ea"/>
              </a:rPr>
              <a:t>应用端</a:t>
            </a:r>
            <a:endParaRPr lang="zh-CN" altLang="en-US" sz="1600" b="1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3834765" y="2588895"/>
            <a:ext cx="1689735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自有品牌</a:t>
            </a:r>
            <a:r>
              <a:rPr lang="en-US" altLang="zh-CN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“</a:t>
            </a:r>
            <a:r>
              <a:rPr lang="zh-CN" altLang="en-US" sz="16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爱渡</a:t>
            </a:r>
            <a:r>
              <a:rPr lang="en-US" altLang="zh-CN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”</a:t>
            </a:r>
            <a:endParaRPr lang="en-US" altLang="zh-CN" sz="160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5615940" y="2589530"/>
            <a:ext cx="130048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第三方</a:t>
            </a: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婚恋</a:t>
            </a:r>
            <a:endParaRPr lang="zh-CN" altLang="en-US" sz="160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004685" y="2589530"/>
            <a:ext cx="1813560" cy="337185"/>
          </a:xfrm>
          <a:prstGeom prst="rect">
            <a:avLst/>
          </a:prstGeom>
          <a:noFill/>
          <a:ln w="6350">
            <a:solidFill>
              <a:srgbClr val="1F4E79"/>
            </a:solidFill>
          </a:ln>
        </p:spPr>
        <p:txBody>
          <a:bodyPr wrap="square" rtlCol="0">
            <a:spAutoFit/>
          </a:bodyPr>
          <a:p>
            <a:pPr algn="ctr"/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其它婚恋服务</a:t>
            </a: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机构</a:t>
            </a:r>
            <a:endParaRPr lang="zh-CN" altLang="en-US" sz="160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705600" y="4322445"/>
            <a:ext cx="1670685" cy="368300"/>
          </a:xfrm>
          <a:prstGeom prst="rect">
            <a:avLst/>
          </a:prstGeom>
          <a:noFill/>
          <a:ln>
            <a:solidFill>
              <a:srgbClr val="1F4E79"/>
            </a:solidFill>
            <a:prstDash val="sysDot"/>
          </a:ln>
        </p:spPr>
        <p:txBody>
          <a:bodyPr wrap="square" rtlCol="0">
            <a:spAutoFit/>
          </a:bodyPr>
          <a:p>
            <a:pPr algn="ctr"/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云服务</a:t>
            </a:r>
            <a:endParaRPr lang="zh-CN" altLang="en-US" sz="1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6301740" y="1892935"/>
            <a:ext cx="2478405" cy="368300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spAutoFit/>
          </a:bodyPr>
          <a:p>
            <a:pPr algn="ctr"/>
            <a:r>
              <a:rPr lang="zh-CN" altLang="en-US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相亲交友</a:t>
            </a:r>
            <a:r>
              <a:rPr lang="zh-CN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，资源</a:t>
            </a:r>
            <a:r>
              <a:rPr lang="zh-CN" sz="180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共享</a:t>
            </a:r>
            <a:endParaRPr lang="zh-CN" sz="180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68" name="图形"/>
          <p:cNvSpPr txBox="1"/>
          <p:nvPr>
            <p:custDataLst>
              <p:tags r:id="rId4"/>
            </p:custDataLst>
          </p:nvPr>
        </p:nvSpPr>
        <p:spPr>
          <a:xfrm>
            <a:off x="3819525" y="465455"/>
            <a:ext cx="5975985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lang="zh-CN" altLang="en-US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计划202</a:t>
            </a:r>
            <a:r>
              <a:rPr lang="en-US" altLang="zh-CN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7</a:t>
            </a:r>
            <a:r>
              <a:rPr lang="zh-CN" altLang="en-US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建成200家联营门店、拓展3000家云服务客户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盈利模式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3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1"/>
            </p:custDataLst>
          </p:nvPr>
        </p:nvSpPr>
        <p:spPr>
          <a:xfrm>
            <a:off x="4648200" y="1500505"/>
            <a:ext cx="320230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主要收</a:t>
            </a:r>
            <a:r>
              <a:rPr kumimoji="0" lang="zh-CN" altLang="en-US" sz="2400" b="1" i="0" u="none" strike="noStrike" kern="1200" cap="none" spc="0" normalizeH="0" baseline="0" dirty="0">
                <a:solidFill>
                  <a:srgbClr val="1F4E7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+mn-lt"/>
              </a:rPr>
              <a:t>入来源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j-cs"/>
              <a:sym typeface="+mn-lt"/>
            </a:endParaRPr>
          </a:p>
        </p:txBody>
      </p:sp>
      <p:sp>
        <p:nvSpPr>
          <p:cNvPr id="17" name="图形"/>
          <p:cNvSpPr/>
          <p:nvPr>
            <p:custDataLst>
              <p:tags r:id="rId2"/>
            </p:custDataLst>
          </p:nvPr>
        </p:nvSpPr>
        <p:spPr>
          <a:xfrm>
            <a:off x="4860925" y="2412365"/>
            <a:ext cx="2776855" cy="2475230"/>
          </a:xfrm>
          <a:prstGeom prst="rect">
            <a:avLst/>
          </a:prstGeom>
          <a:ln w="19050">
            <a:solidFill>
              <a:srgbClr val="1F4E79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 typeface="Wingdings" panose="05000000000000000000" charset="0"/>
            </a:pP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云服务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费</a:t>
            </a:r>
            <a:endParaRPr lang="zh-CN" altLang="en-US" sz="160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  <a:p>
            <a:pPr lvl="0" algn="l">
              <a:buClrTx/>
              <a:buSzTx/>
              <a:buFont typeface="Wingdings" panose="05000000000000000000" charset="0"/>
            </a:pPr>
            <a:endParaRPr lang="zh-CN" altLang="en-US" sz="160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  <a:p>
            <a:pPr marL="285750" lvl="0" indent="-285750" algn="l">
              <a:buClrTx/>
              <a:buSzTx/>
              <a:buFont typeface="Wingdings" panose="05000000000000000000" charset="0"/>
              <a:buChar char="p"/>
            </a:pP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系统使用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费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（营收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*5%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）</a:t>
            </a:r>
            <a:endParaRPr lang="zh-CN" altLang="en-US" sz="160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  <a:p>
            <a:pPr marL="285750" lvl="0" indent="-285750" algn="l">
              <a:buClrTx/>
              <a:buSzTx/>
              <a:buFont typeface="Wingdings" panose="05000000000000000000" charset="0"/>
              <a:buChar char="p"/>
            </a:pP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账号费用（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200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元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/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人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/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月）</a:t>
            </a:r>
            <a:endParaRPr lang="zh-CN" altLang="en-US" sz="160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  <a:p>
            <a:pPr marL="285750" lvl="0" indent="-285750" algn="l">
              <a:buClrTx/>
              <a:buSzTx/>
              <a:buFont typeface="Wingdings" panose="05000000000000000000" charset="0"/>
              <a:buChar char="p"/>
            </a:pP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营销获客</a:t>
            </a: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费用</a:t>
            </a:r>
            <a:endParaRPr lang="zh-CN" altLang="en-US" sz="160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  <a:p>
            <a:pPr marL="285750" lvl="0" indent="-285750" algn="l">
              <a:buClrTx/>
              <a:buSzTx/>
              <a:buFont typeface="Wingdings" panose="05000000000000000000" charset="0"/>
              <a:buChar char="p"/>
            </a:pPr>
            <a:endParaRPr lang="zh-CN" altLang="en-US" sz="160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  <a:p>
            <a:pPr lvl="0" algn="ctr">
              <a:buClrTx/>
              <a:buSzTx/>
              <a:buFont typeface="Wingdings" panose="05000000000000000000" charset="0"/>
            </a:pP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联营门店</a:t>
            </a:r>
            <a:endParaRPr lang="zh-CN" altLang="en-US" sz="160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  <a:p>
            <a:pPr lvl="0" algn="l">
              <a:buClrTx/>
              <a:buSzTx/>
              <a:buFont typeface="Wingdings" panose="05000000000000000000" charset="0"/>
            </a:pPr>
            <a:endParaRPr lang="zh-CN" altLang="en-US" sz="160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  <a:p>
            <a:pPr marL="285750" lvl="0" indent="-285750" algn="l">
              <a:buClrTx/>
              <a:buSzTx/>
              <a:buFont typeface="Wingdings" panose="05000000000000000000" charset="0"/>
              <a:buChar char="p"/>
            </a:pPr>
            <a:r>
              <a:rPr lang="zh-CN" altLang="en-US" sz="1600" noProof="0" dirty="0">
                <a:ln>
                  <a:noFill/>
                </a:ln>
                <a:solidFill>
                  <a:srgbClr val="284967"/>
                </a:solidFill>
                <a:effectLst/>
                <a:uLnTx/>
                <a:uFillTx/>
                <a:cs typeface="+mn-ea"/>
                <a:sym typeface="+mn-ea"/>
              </a:rPr>
              <a:t>门店分红</a:t>
            </a:r>
            <a:endParaRPr lang="zh-CN" altLang="en-US" sz="160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27" name="图形"/>
          <p:cNvSpPr txBox="1"/>
          <p:nvPr>
            <p:custDataLst>
              <p:tags r:id="rId3"/>
            </p:custDataLst>
          </p:nvPr>
        </p:nvSpPr>
        <p:spPr>
          <a:xfrm>
            <a:off x="3927475" y="478155"/>
            <a:ext cx="647192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线上（爱乐云云服务）+线下（爱渡门店）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同业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对比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同业对比-传统平台 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5440" y="1017905"/>
            <a:ext cx="3861435" cy="2699385"/>
          </a:xfrm>
          <a:prstGeom prst="rect">
            <a:avLst/>
          </a:prstGeom>
        </p:spPr>
      </p:pic>
      <p:pic>
        <p:nvPicPr>
          <p:cNvPr id="11" name="图片 10" descr="婚恋市场-同业对比 (2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7565" y="1017270"/>
            <a:ext cx="3861435" cy="2700020"/>
          </a:xfrm>
          <a:prstGeom prst="rect">
            <a:avLst/>
          </a:prstGeom>
        </p:spPr>
      </p:pic>
      <p:sp>
        <p:nvSpPr>
          <p:cNvPr id="37" name="图形"/>
          <p:cNvSpPr txBox="1"/>
          <p:nvPr>
            <p:custDataLst>
              <p:tags r:id="rId3"/>
            </p:custDataLst>
          </p:nvPr>
        </p:nvSpPr>
        <p:spPr>
          <a:xfrm>
            <a:off x="4309177" y="5309870"/>
            <a:ext cx="1967230" cy="40386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ea"/>
              <a:ea typeface="+mj-ea"/>
              <a:cs typeface="+mj-ea"/>
              <a:sym typeface="+mn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170940" y="1583373"/>
            <a:ext cx="522605" cy="156845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婚恋</a:t>
            </a:r>
            <a:r>
              <a:rPr kumimoji="0" lang="zh-CN" altLang="en-US" sz="24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社交</a:t>
            </a:r>
            <a:endParaRPr kumimoji="0" lang="zh-CN" altLang="en-US" sz="24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743700" y="1583055"/>
            <a:ext cx="522605" cy="1568450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线上社交</a:t>
            </a:r>
            <a:endParaRPr kumimoji="0" lang="zh-CN" altLang="en-US" sz="24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aphicFrame>
        <p:nvGraphicFramePr>
          <p:cNvPr id="12" name="表格 11"/>
          <p:cNvGraphicFramePr/>
          <p:nvPr>
            <p:custDataLst>
              <p:tags r:id="rId4"/>
            </p:custDataLst>
          </p:nvPr>
        </p:nvGraphicFramePr>
        <p:xfrm>
          <a:off x="1170940" y="3687445"/>
          <a:ext cx="4305300" cy="2440305"/>
        </p:xfrm>
        <a:graphic>
          <a:graphicData uri="http://schemas.openxmlformats.org/drawingml/2006/table">
            <a:tbl>
              <a:tblPr/>
              <a:tblGrid>
                <a:gridCol w="2457450"/>
                <a:gridCol w="1847850"/>
              </a:tblGrid>
              <a:tr h="535940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特征</a:t>
                      </a:r>
                      <a:endParaRPr lang="zh-CN" altLang="en-US" sz="1400" b="1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优势</a:t>
                      </a:r>
                      <a:endParaRPr lang="zh-CN" altLang="en-US" sz="1400" b="1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615">
                <a:tc rowSpan="4">
                  <a:txBody>
                    <a:bodyPr/>
                    <a:p>
                      <a:pPr marL="171450" indent="-171450" algn="l" fontAlgn="ctr">
                        <a:buFont typeface="Wingdings" panose="05000000000000000000" charset="0"/>
                        <a:buChar char="p"/>
                      </a:pP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通常以</a:t>
                      </a:r>
                      <a:r>
                        <a:rPr lang="zh-CN" altLang="en-US" sz="1200" b="0" i="0" noProof="0" dirty="0">
                          <a:solidFill>
                            <a:srgbClr val="FF0000"/>
                          </a:solidFill>
                          <a:cs typeface="+mn-ea"/>
                        </a:rPr>
                        <a:t>婚姻</a:t>
                      </a: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为目标，</a:t>
                      </a:r>
                      <a:r>
                        <a:rPr lang="zh-CN" altLang="en-US" sz="1200" b="0" i="0" noProof="0" dirty="0">
                          <a:solidFill>
                            <a:srgbClr val="FF0000"/>
                          </a:solidFill>
                          <a:cs typeface="+mn-ea"/>
                        </a:rPr>
                        <a:t>定位比较明确</a:t>
                      </a: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，用户主要是希望结婚的单身人士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  <a:p>
                      <a:pPr marL="171450" indent="-171450" algn="l" fontAlgn="ctr">
                        <a:buFont typeface="Wingdings" panose="05000000000000000000" charset="0"/>
                        <a:buChar char="p"/>
                      </a:pP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  <a:p>
                      <a:pPr marL="171450" indent="-171450" algn="l" fontAlgn="ctr">
                        <a:buFont typeface="Wingdings" panose="05000000000000000000" charset="0"/>
                        <a:buChar char="p"/>
                      </a:pP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有严格的实名认证，用户填写详细的个人资料，系统通过匹配算法推荐配对或者通过线下门店解决相亲问题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专注婚姻目标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625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实名认证和信息严谨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625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专业化服务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625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/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相对稳定的用户群体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custDataLst>
              <p:tags r:id="rId5"/>
            </p:custDataLst>
          </p:nvPr>
        </p:nvGraphicFramePr>
        <p:xfrm>
          <a:off x="6743700" y="3687445"/>
          <a:ext cx="4305300" cy="2438400"/>
        </p:xfrm>
        <a:graphic>
          <a:graphicData uri="http://schemas.openxmlformats.org/drawingml/2006/table">
            <a:tbl>
              <a:tblPr/>
              <a:tblGrid>
                <a:gridCol w="2457450"/>
                <a:gridCol w="1847850"/>
              </a:tblGrid>
              <a:tr h="535305"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特征</a:t>
                      </a:r>
                      <a:endParaRPr lang="zh-CN" altLang="en-US" sz="1400" b="1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400" b="1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优势</a:t>
                      </a:r>
                      <a:endParaRPr lang="zh-CN" altLang="en-US" sz="1400" b="1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615">
                <a:tc rowSpan="4">
                  <a:txBody>
                    <a:bodyPr/>
                    <a:p>
                      <a:pPr marL="171450" indent="-171450" algn="l" fontAlgn="ctr">
                        <a:buClrTx/>
                        <a:buSzTx/>
                        <a:buFont typeface="Wingdings" panose="05000000000000000000" charset="0"/>
                        <a:buChar char="p"/>
                      </a:pP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除了婚姻目标，还包括</a:t>
                      </a:r>
                      <a:r>
                        <a:rPr lang="zh-CN" altLang="en-US" sz="1200" b="0" i="0" noProof="0" dirty="0">
                          <a:solidFill>
                            <a:srgbClr val="FF0000"/>
                          </a:solidFill>
                          <a:cs typeface="+mn-ea"/>
                        </a:rPr>
                        <a:t>恋爱</a:t>
                      </a: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、</a:t>
                      </a:r>
                      <a:r>
                        <a:rPr lang="zh-CN" altLang="en-US" sz="1200" b="0" i="0" noProof="0" dirty="0">
                          <a:solidFill>
                            <a:srgbClr val="FF0000"/>
                          </a:solidFill>
                          <a:cs typeface="+mn-ea"/>
                        </a:rPr>
                        <a:t>社交</a:t>
                      </a: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甚至是结伴旅行等</a:t>
                      </a:r>
                      <a:r>
                        <a:rPr lang="zh-CN" altLang="en-US" sz="1200" b="0" i="0" noProof="0" dirty="0">
                          <a:solidFill>
                            <a:srgbClr val="FF0000"/>
                          </a:solidFill>
                          <a:cs typeface="+mn-ea"/>
                        </a:rPr>
                        <a:t>多元化目标</a:t>
                      </a:r>
                      <a:endParaRPr lang="zh-CN" altLang="en-US" sz="1200" b="0" i="0" noProof="0" dirty="0">
                        <a:solidFill>
                          <a:srgbClr val="FF0000"/>
                        </a:solidFill>
                        <a:cs typeface="+mn-ea"/>
                      </a:endParaRPr>
                    </a:p>
                    <a:p>
                      <a:pPr marL="171450" indent="-171450" algn="l" fontAlgn="ctr">
                        <a:buClrTx/>
                        <a:buSzTx/>
                        <a:buFont typeface="Wingdings" panose="05000000000000000000" charset="0"/>
                        <a:buChar char="p"/>
                      </a:pP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  <a:p>
                      <a:pPr marL="171450" indent="-171450" algn="l" fontAlgn="ctr">
                        <a:buClrTx/>
                        <a:buSzTx/>
                        <a:buFont typeface="Wingdings" panose="05000000000000000000" charset="0"/>
                        <a:buChar char="p"/>
                      </a:pP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用户群体更加广泛，不仅限于结婚的人群，可能会包含寻求短期恋爱、朋友关系或者社交互动的人群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多样化的社交目标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615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丰富的社交功能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6250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个性化匹配和推荐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475615">
                <a:tc vMerge="1">
                  <a:tcPr>
                    <a:lnL>
                      <a:noFill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p>
                      <a:pPr algn="ctr" fontAlgn="ctr">
                        <a:buClrTx/>
                        <a:buSzTx/>
                        <a:buFontTx/>
                      </a:pPr>
                      <a:r>
                        <a:rPr lang="zh-CN" altLang="en-US" sz="1200" b="0" i="0" noProof="0" dirty="0">
                          <a:solidFill>
                            <a:schemeClr val="accent5">
                              <a:lumMod val="50000"/>
                            </a:schemeClr>
                          </a:solidFill>
                          <a:cs typeface="+mn-ea"/>
                        </a:rPr>
                        <a:t>适应年轻用户的需求</a:t>
                      </a:r>
                      <a:endParaRPr lang="zh-CN" altLang="en-US" sz="1200" b="0" i="0" noProof="0" dirty="0">
                        <a:solidFill>
                          <a:schemeClr val="accent5">
                            <a:lumMod val="50000"/>
                          </a:schemeClr>
                        </a:solidFill>
                        <a:cs typeface="+mn-ea"/>
                      </a:endParaRPr>
                    </a:p>
                  </a:txBody>
                  <a:tcPr marL="9842" marR="9842" marT="9842" marB="0" anchor="ctr" anchorCtr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5" name="图形"/>
          <p:cNvSpPr txBox="1"/>
          <p:nvPr>
            <p:custDataLst>
              <p:tags r:id="rId6"/>
            </p:custDataLst>
          </p:nvPr>
        </p:nvSpPr>
        <p:spPr>
          <a:xfrm>
            <a:off x="5419090" y="455930"/>
            <a:ext cx="1953260" cy="53149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8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竞争与合作</a:t>
            </a:r>
            <a:endParaRPr lang="zh-CN" altLang="en-US" sz="180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16" name="灯片编号占位符 1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6093460" y="1263290"/>
            <a:ext cx="0" cy="479552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创始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团队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图形"/>
          <p:cNvSpPr txBox="1"/>
          <p:nvPr>
            <p:custDataLst>
              <p:tags r:id="rId1"/>
            </p:custDataLst>
          </p:nvPr>
        </p:nvSpPr>
        <p:spPr>
          <a:xfrm>
            <a:off x="3819525" y="465455"/>
            <a:ext cx="647192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创始人团队背景：互联网 + 婚恋行业，行业经验丰富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69" name="组合 68"/>
          <p:cNvGrpSpPr/>
          <p:nvPr>
            <p:custDataLst>
              <p:tags r:id="rId2"/>
            </p:custDataLst>
          </p:nvPr>
        </p:nvGrpSpPr>
        <p:grpSpPr>
          <a:xfrm rot="0">
            <a:off x="2159635" y="1708150"/>
            <a:ext cx="1043940" cy="1035685"/>
            <a:chOff x="4639" y="3719"/>
            <a:chExt cx="9926" cy="9918"/>
          </a:xfrm>
        </p:grpSpPr>
        <p:sp>
          <p:nvSpPr>
            <p:cNvPr id="71" name="矩形 70"/>
            <p:cNvSpPr/>
            <p:nvPr>
              <p:custDataLst>
                <p:tags r:id="rId3"/>
              </p:custDataLst>
            </p:nvPr>
          </p:nvSpPr>
          <p:spPr>
            <a:xfrm>
              <a:off x="4639" y="3719"/>
              <a:ext cx="9926" cy="99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72" name="图片 71" descr="E:/设计图片素材/ishan-seefromthesky-LNdpi8Yzi34-unsplash.jpgishan-seefromthesky-LNdpi8Yzi34-unsplash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 rotWithShape="1">
            <a:blip r:embed="rId5" cstate="email"/>
            <a:srcRect l="16412" t="23503" r="14179" b="32623"/>
            <a:stretch>
              <a:fillRect/>
            </a:stretch>
          </p:blipFill>
          <p:spPr>
            <a:xfrm>
              <a:off x="4844" y="3913"/>
              <a:ext cx="9515" cy="9530"/>
            </a:xfrm>
            <a:prstGeom prst="rect">
              <a:avLst/>
            </a:prstGeom>
            <a:ln w="6350">
              <a:solidFill>
                <a:schemeClr val="accent1">
                  <a:alpha val="50000"/>
                </a:schemeClr>
              </a:solidFill>
              <a:miter lim="800000"/>
              <a:headEnd/>
              <a:tailEnd/>
            </a:ln>
          </p:spPr>
        </p:pic>
      </p:grpSp>
      <p:grpSp>
        <p:nvGrpSpPr>
          <p:cNvPr id="100" name="组合 99"/>
          <p:cNvGrpSpPr/>
          <p:nvPr>
            <p:custDataLst>
              <p:tags r:id="rId6"/>
            </p:custDataLst>
          </p:nvPr>
        </p:nvGrpSpPr>
        <p:grpSpPr>
          <a:xfrm rot="0">
            <a:off x="2159635" y="3049905"/>
            <a:ext cx="1044575" cy="1043940"/>
            <a:chOff x="4639" y="3719"/>
            <a:chExt cx="9926" cy="9918"/>
          </a:xfrm>
        </p:grpSpPr>
        <p:sp>
          <p:nvSpPr>
            <p:cNvPr id="102" name="矩形 101"/>
            <p:cNvSpPr/>
            <p:nvPr>
              <p:custDataLst>
                <p:tags r:id="rId7"/>
              </p:custDataLst>
            </p:nvPr>
          </p:nvSpPr>
          <p:spPr>
            <a:xfrm>
              <a:off x="4639" y="3719"/>
              <a:ext cx="9926" cy="99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21" name="图片 120" descr="E:/设计图片素材/ishan-seefromthesky-LNdpi8Yzi34-unsplash.jpgishan-seefromthesky-LNdpi8Yzi34-unsplash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 rotWithShape="1">
            <a:blip r:embed="rId9" cstate="email"/>
            <a:srcRect l="13900" t="1795" r="9187" b="43663"/>
            <a:stretch>
              <a:fillRect/>
            </a:stretch>
          </p:blipFill>
          <p:spPr>
            <a:xfrm>
              <a:off x="4844" y="3913"/>
              <a:ext cx="9515" cy="9530"/>
            </a:xfrm>
            <a:prstGeom prst="rect">
              <a:avLst/>
            </a:prstGeom>
            <a:ln w="6350">
              <a:solidFill>
                <a:schemeClr val="accent1">
                  <a:alpha val="50000"/>
                </a:schemeClr>
              </a:solidFill>
              <a:miter lim="800000"/>
              <a:headEnd/>
              <a:tailEnd/>
            </a:ln>
          </p:spPr>
        </p:pic>
      </p:grpSp>
      <p:grpSp>
        <p:nvGrpSpPr>
          <p:cNvPr id="129" name="组合 128"/>
          <p:cNvGrpSpPr/>
          <p:nvPr>
            <p:custDataLst>
              <p:tags r:id="rId10"/>
            </p:custDataLst>
          </p:nvPr>
        </p:nvGrpSpPr>
        <p:grpSpPr>
          <a:xfrm rot="0">
            <a:off x="2159635" y="4399915"/>
            <a:ext cx="1044575" cy="1043940"/>
            <a:chOff x="4639" y="3719"/>
            <a:chExt cx="9926" cy="9918"/>
          </a:xfrm>
        </p:grpSpPr>
        <p:sp>
          <p:nvSpPr>
            <p:cNvPr id="131" name="矩形 130"/>
            <p:cNvSpPr/>
            <p:nvPr>
              <p:custDataLst>
                <p:tags r:id="rId11"/>
              </p:custDataLst>
            </p:nvPr>
          </p:nvSpPr>
          <p:spPr>
            <a:xfrm>
              <a:off x="4639" y="3719"/>
              <a:ext cx="9926" cy="991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pic>
          <p:nvPicPr>
            <p:cNvPr id="132" name="图片 131" descr="E:/设计图片素材/ishan-seefromthesky-LNdpi8Yzi34-unsplash.jpgishan-seefromthesky-LNdpi8Yzi34-unsplash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 rotWithShape="1">
            <a:blip r:embed="rId13" cstate="email"/>
            <a:srcRect l="22321" t="3329" r="14497" b="49762"/>
            <a:stretch>
              <a:fillRect/>
            </a:stretch>
          </p:blipFill>
          <p:spPr>
            <a:xfrm>
              <a:off x="4844" y="3913"/>
              <a:ext cx="9515" cy="9530"/>
            </a:xfrm>
            <a:prstGeom prst="rect">
              <a:avLst/>
            </a:prstGeom>
            <a:ln w="6350">
              <a:solidFill>
                <a:schemeClr val="accent1">
                  <a:alpha val="50000"/>
                </a:schemeClr>
              </a:solidFill>
              <a:miter lim="800000"/>
              <a:headEnd/>
              <a:tailEnd/>
            </a:ln>
          </p:spPr>
        </p:pic>
      </p:grpSp>
      <p:sp>
        <p:nvSpPr>
          <p:cNvPr id="134" name="文本框 16"/>
          <p:cNvSpPr txBox="1"/>
          <p:nvPr>
            <p:custDataLst>
              <p:tags r:id="rId14"/>
            </p:custDataLst>
          </p:nvPr>
        </p:nvSpPr>
        <p:spPr>
          <a:xfrm>
            <a:off x="3433445" y="3039110"/>
            <a:ext cx="7511415" cy="105537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许敏，西南大学毕业，公司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CTO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负责公司技术战略、技术创新</a:t>
            </a: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及团队管理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曾任职：数联铭品金融技术总监</a:t>
            </a:r>
            <a:r>
              <a:rPr lang="en-US" altLang="zh-CN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/ </a:t>
            </a: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珍爱网技术总监</a:t>
            </a:r>
            <a:r>
              <a:rPr lang="en-US" altLang="zh-CN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 / </a:t>
            </a:r>
            <a:r>
              <a:rPr lang="zh-CN" altLang="en-US" sz="160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淘宝高级工程师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  <p:sp>
        <p:nvSpPr>
          <p:cNvPr id="137" name="文本框 16"/>
          <p:cNvSpPr txBox="1"/>
          <p:nvPr>
            <p:custDataLst>
              <p:tags r:id="rId15"/>
            </p:custDataLst>
          </p:nvPr>
        </p:nvSpPr>
        <p:spPr>
          <a:xfrm>
            <a:off x="3433445" y="1720215"/>
            <a:ext cx="7363460" cy="10274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范成涛，大连理工大学毕业，公司</a:t>
            </a:r>
            <a:r>
              <a:rPr lang="en-US" altLang="zh-CN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lt"/>
              </a:rPr>
              <a:t>CEO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负责公司战略规划、产品设计及团队管理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16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曾任职：珍爱网副总裁</a:t>
            </a:r>
            <a:r>
              <a:rPr lang="en-US" altLang="zh-CN" sz="16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 / </a:t>
            </a:r>
            <a:r>
              <a:rPr lang="zh-CN" altLang="en-US" sz="16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阿里巴巴高级产品经理</a:t>
            </a:r>
            <a:r>
              <a:rPr lang="en-US" altLang="zh-CN" sz="16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 / </a:t>
            </a:r>
            <a:r>
              <a:rPr lang="zh-CN" altLang="en-US" sz="16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腾讯数据中心总监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38" name="文本框 16"/>
          <p:cNvSpPr txBox="1"/>
          <p:nvPr>
            <p:custDataLst>
              <p:tags r:id="rId16"/>
            </p:custDataLst>
          </p:nvPr>
        </p:nvSpPr>
        <p:spPr>
          <a:xfrm>
            <a:off x="3433445" y="4401820"/>
            <a:ext cx="6607175" cy="102425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lang="zh-CN" altLang="en-US" sz="1600" b="1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隋静 ，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西南大学，公司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CSO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负责公司财务战略、人才招聘与激励、企业文化建设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lt"/>
              </a:rPr>
              <a:t>曾任职：珍爱网高级行政人事经理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公司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介绍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6" name="图形"/>
          <p:cNvSpPr txBox="1"/>
          <p:nvPr>
            <p:custDataLst>
              <p:tags r:id="rId1"/>
            </p:custDataLst>
          </p:nvPr>
        </p:nvSpPr>
        <p:spPr>
          <a:xfrm>
            <a:off x="3819525" y="478155"/>
            <a:ext cx="3424555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股权结构清晰、业务发展明确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cxnSp>
        <p:nvCxnSpPr>
          <p:cNvPr id="3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1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pic>
        <p:nvPicPr>
          <p:cNvPr id="6" name="图片 5" descr="Aile structure (14)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8580" y="621665"/>
            <a:ext cx="12192000" cy="609981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快速了解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我们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29" name="矩形 28"/>
          <p:cNvSpPr/>
          <p:nvPr>
            <p:custDataLst>
              <p:tags r:id="rId1"/>
            </p:custDataLst>
          </p:nvPr>
        </p:nvSpPr>
        <p:spPr>
          <a:xfrm>
            <a:off x="1156335" y="2143125"/>
            <a:ext cx="4478400" cy="2390140"/>
          </a:xfrm>
          <a:prstGeom prst="rect">
            <a:avLst/>
          </a:prstGeom>
          <a:ln w="19050">
            <a:solidFill>
              <a:srgbClr val="1F4E79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30" name="TextBox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761680" y="3751580"/>
            <a:ext cx="3267710" cy="53911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noAutofit/>
          </a:bodyPr>
          <a:lstStyle/>
          <a:p>
            <a:pPr marL="285750" lvl="0" indent="-285750" algn="ctr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提供云平台服务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grpSp>
        <p:nvGrpSpPr>
          <p:cNvPr id="54" name="组合 53"/>
          <p:cNvGrpSpPr/>
          <p:nvPr>
            <p:custDataLst>
              <p:tags r:id="rId3"/>
            </p:custDataLst>
          </p:nvPr>
        </p:nvGrpSpPr>
        <p:grpSpPr>
          <a:xfrm>
            <a:off x="1665735" y="2444115"/>
            <a:ext cx="3459600" cy="1008000"/>
            <a:chOff x="3422" y="3065"/>
            <a:chExt cx="4380" cy="1584"/>
          </a:xfrm>
        </p:grpSpPr>
        <p:sp>
          <p:nvSpPr>
            <p:cNvPr id="38" name="矩形: 圆角 9"/>
            <p:cNvSpPr/>
            <p:nvPr>
              <p:custDataLst>
                <p:tags r:id="rId4"/>
              </p:custDataLst>
            </p:nvPr>
          </p:nvSpPr>
          <p:spPr>
            <a:xfrm>
              <a:off x="3422" y="3065"/>
              <a:ext cx="4380" cy="1584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1" name="矩形 40"/>
            <p:cNvSpPr/>
            <p:nvPr>
              <p:custDataLst>
                <p:tags r:id="rId5"/>
              </p:custDataLst>
            </p:nvPr>
          </p:nvSpPr>
          <p:spPr>
            <a:xfrm>
              <a:off x="3792" y="3515"/>
              <a:ext cx="3640" cy="72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爱乐云（贝壳）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sp>
        <p:nvSpPr>
          <p:cNvPr id="48" name="矩形 47"/>
          <p:cNvSpPr/>
          <p:nvPr>
            <p:custDataLst>
              <p:tags r:id="rId6"/>
            </p:custDataLst>
          </p:nvPr>
        </p:nvSpPr>
        <p:spPr>
          <a:xfrm>
            <a:off x="6485255" y="2143125"/>
            <a:ext cx="4479925" cy="2390140"/>
          </a:xfrm>
          <a:prstGeom prst="rect">
            <a:avLst/>
          </a:prstGeom>
          <a:ln w="19050">
            <a:solidFill>
              <a:srgbClr val="1F4E79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ea"/>
            </a:endParaRPr>
          </a:p>
        </p:txBody>
      </p:sp>
      <p:sp>
        <p:nvSpPr>
          <p:cNvPr id="49" name="加号 48"/>
          <p:cNvSpPr/>
          <p:nvPr>
            <p:custDataLst>
              <p:tags r:id="rId7"/>
            </p:custDataLst>
          </p:nvPr>
        </p:nvSpPr>
        <p:spPr>
          <a:xfrm>
            <a:off x="5776595" y="2774315"/>
            <a:ext cx="575945" cy="548005"/>
          </a:xfrm>
          <a:prstGeom prst="mathPlus">
            <a:avLst/>
          </a:prstGeom>
          <a:solidFill>
            <a:srgbClr val="1F4E79"/>
          </a:solid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图形"/>
          <p:cNvSpPr txBox="1"/>
          <p:nvPr>
            <p:custDataLst>
              <p:tags r:id="rId8"/>
            </p:custDataLst>
          </p:nvPr>
        </p:nvSpPr>
        <p:spPr>
          <a:xfrm>
            <a:off x="3114675" y="477520"/>
            <a:ext cx="6471920" cy="57213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做婚恋行业的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“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贝壳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 +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链家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”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55" name="TextBox 11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7470775" y="3751580"/>
            <a:ext cx="2508885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p>
            <a:pPr marL="285750" lvl="0" indent="-285750" algn="ctr">
              <a:spcBef>
                <a:spcPts val="60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</a:pP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专注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线下婚恋社交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</a:endParaRPr>
          </a:p>
        </p:txBody>
      </p:sp>
      <p:grpSp>
        <p:nvGrpSpPr>
          <p:cNvPr id="53" name="组合 52"/>
          <p:cNvGrpSpPr/>
          <p:nvPr>
            <p:custDataLst>
              <p:tags r:id="rId10"/>
            </p:custDataLst>
          </p:nvPr>
        </p:nvGrpSpPr>
        <p:grpSpPr>
          <a:xfrm>
            <a:off x="6994525" y="2444115"/>
            <a:ext cx="3461385" cy="1006475"/>
            <a:chOff x="10126" y="3059"/>
            <a:chExt cx="4380" cy="1585"/>
          </a:xfrm>
        </p:grpSpPr>
        <p:sp>
          <p:nvSpPr>
            <p:cNvPr id="44" name="矩形: 圆角 9"/>
            <p:cNvSpPr/>
            <p:nvPr>
              <p:custDataLst>
                <p:tags r:id="rId11"/>
              </p:custDataLst>
            </p:nvPr>
          </p:nvSpPr>
          <p:spPr>
            <a:xfrm>
              <a:off x="10126" y="3059"/>
              <a:ext cx="4380" cy="1585"/>
            </a:xfrm>
            <a:prstGeom prst="roundRect">
              <a:avLst/>
            </a:prstGeom>
            <a:solidFill>
              <a:schemeClr val="accent5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矩形 45"/>
            <p:cNvSpPr/>
            <p:nvPr>
              <p:custDataLst>
                <p:tags r:id="rId12"/>
              </p:custDataLst>
            </p:nvPr>
          </p:nvSpPr>
          <p:spPr>
            <a:xfrm>
              <a:off x="10845" y="3515"/>
              <a:ext cx="2942" cy="72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rPr>
                <a:t>爱渡（链家）</a:t>
              </a:r>
              <a:endPara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cxnSp>
        <p:nvCxnSpPr>
          <p:cNvPr id="3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1" name="图形"/>
          <p:cNvSpPr txBox="1"/>
          <p:nvPr>
            <p:custDataLst>
              <p:tags r:id="rId1"/>
            </p:custDataLst>
          </p:nvPr>
        </p:nvSpPr>
        <p:spPr>
          <a:xfrm>
            <a:off x="3538855" y="396875"/>
            <a:ext cx="6213475" cy="50863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公司在技术创新以及运营模式上有较强的优势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投资亮点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56" name="组合 55"/>
          <p:cNvGrpSpPr/>
          <p:nvPr>
            <p:custDataLst>
              <p:tags r:id="rId2"/>
            </p:custDataLst>
          </p:nvPr>
        </p:nvGrpSpPr>
        <p:grpSpPr>
          <a:xfrm>
            <a:off x="2555240" y="1496060"/>
            <a:ext cx="3769210" cy="1114425"/>
            <a:chOff x="10226" y="4338"/>
            <a:chExt cx="4208" cy="1669"/>
          </a:xfrm>
        </p:grpSpPr>
        <p:grpSp>
          <p:nvGrpSpPr>
            <p:cNvPr id="49" name="组合 48"/>
            <p:cNvGrpSpPr/>
            <p:nvPr/>
          </p:nvGrpSpPr>
          <p:grpSpPr>
            <a:xfrm>
              <a:off x="10226" y="4338"/>
              <a:ext cx="3450" cy="717"/>
              <a:chOff x="10235" y="4338"/>
              <a:chExt cx="3450" cy="717"/>
            </a:xfrm>
          </p:grpSpPr>
          <p:sp>
            <p:nvSpPr>
              <p:cNvPr id="26" name="矩形 25"/>
              <p:cNvSpPr/>
              <p:nvPr>
                <p:custDataLst>
                  <p:tags r:id="rId3"/>
                </p:custDataLst>
              </p:nvPr>
            </p:nvSpPr>
            <p:spPr>
              <a:xfrm>
                <a:off x="10235" y="4338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01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一体化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发展线上线下业务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28" name="Freeform 7397"/>
              <p:cNvSpPr/>
              <p:nvPr>
                <p:custDataLst>
                  <p:tags r:id="rId4"/>
                </p:custDataLst>
              </p:nvPr>
            </p:nvSpPr>
            <p:spPr bwMode="auto">
              <a:xfrm rot="16200000">
                <a:off x="11932" y="330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48" name="矩形 9"/>
            <p:cNvSpPr/>
            <p:nvPr>
              <p:custDataLst>
                <p:tags r:id="rId5"/>
              </p:custDataLst>
            </p:nvPr>
          </p:nvSpPr>
          <p:spPr>
            <a:xfrm>
              <a:off x="10226" y="5187"/>
              <a:ext cx="4208" cy="82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整合线上平台与线下门店服务，利用人工智能等技术，提升婚恋服务的效率与透明度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>
            <p:custDataLst>
              <p:tags r:id="rId6"/>
            </p:custDataLst>
          </p:nvPr>
        </p:nvGrpSpPr>
        <p:grpSpPr>
          <a:xfrm>
            <a:off x="6843395" y="1496060"/>
            <a:ext cx="3789293" cy="1113663"/>
            <a:chOff x="10226" y="4338"/>
            <a:chExt cx="4026" cy="1598"/>
          </a:xfrm>
        </p:grpSpPr>
        <p:grpSp>
          <p:nvGrpSpPr>
            <p:cNvPr id="4" name="组合 3"/>
            <p:cNvGrpSpPr/>
            <p:nvPr/>
          </p:nvGrpSpPr>
          <p:grpSpPr>
            <a:xfrm>
              <a:off x="10226" y="4338"/>
              <a:ext cx="3450" cy="717"/>
              <a:chOff x="10235" y="4338"/>
              <a:chExt cx="3450" cy="717"/>
            </a:xfrm>
          </p:grpSpPr>
          <p:sp>
            <p:nvSpPr>
              <p:cNvPr id="6" name="矩形 5"/>
              <p:cNvSpPr/>
              <p:nvPr>
                <p:custDataLst>
                  <p:tags r:id="rId7"/>
                </p:custDataLst>
              </p:nvPr>
            </p:nvSpPr>
            <p:spPr>
              <a:xfrm>
                <a:off x="10235" y="4338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2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联营模式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提高生产积极性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7" name="Freeform 7397"/>
              <p:cNvSpPr/>
              <p:nvPr>
                <p:custDataLst>
                  <p:tags r:id="rId8"/>
                </p:custDataLst>
              </p:nvPr>
            </p:nvSpPr>
            <p:spPr bwMode="auto">
              <a:xfrm rot="16200000">
                <a:off x="11932" y="330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9" name="矩形 9"/>
            <p:cNvSpPr/>
            <p:nvPr>
              <p:custDataLst>
                <p:tags r:id="rId9"/>
              </p:custDataLst>
            </p:nvPr>
          </p:nvSpPr>
          <p:spPr>
            <a:xfrm>
              <a:off x="10226" y="5187"/>
              <a:ext cx="4026" cy="7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通过合作的方式提升生产积极性，优化资源配置，增加市场竞争力，降低风险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10" name="组合 9"/>
          <p:cNvGrpSpPr/>
          <p:nvPr>
            <p:custDataLst>
              <p:tags r:id="rId10"/>
            </p:custDataLst>
          </p:nvPr>
        </p:nvGrpSpPr>
        <p:grpSpPr>
          <a:xfrm>
            <a:off x="6834505" y="3165873"/>
            <a:ext cx="3788426" cy="1082277"/>
            <a:chOff x="10226" y="4599"/>
            <a:chExt cx="4791" cy="962"/>
          </a:xfrm>
        </p:grpSpPr>
        <p:grpSp>
          <p:nvGrpSpPr>
            <p:cNvPr id="12" name="组合 11"/>
            <p:cNvGrpSpPr/>
            <p:nvPr/>
          </p:nvGrpSpPr>
          <p:grpSpPr>
            <a:xfrm>
              <a:off x="10226" y="4599"/>
              <a:ext cx="3450" cy="456"/>
              <a:chOff x="10235" y="4599"/>
              <a:chExt cx="3450" cy="456"/>
            </a:xfrm>
          </p:grpSpPr>
          <p:sp>
            <p:nvSpPr>
              <p:cNvPr id="13" name="矩形 12"/>
              <p:cNvSpPr/>
              <p:nvPr>
                <p:custDataLst>
                  <p:tags r:id="rId11"/>
                </p:custDataLst>
              </p:nvPr>
            </p:nvSpPr>
            <p:spPr>
              <a:xfrm>
                <a:off x="10235" y="4599"/>
                <a:ext cx="3386" cy="290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4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标准化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产品解决行业难题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14" name="Freeform 7397"/>
              <p:cNvSpPr/>
              <p:nvPr>
                <p:custDataLst>
                  <p:tags r:id="rId12"/>
                </p:custDataLst>
              </p:nvPr>
            </p:nvSpPr>
            <p:spPr bwMode="auto">
              <a:xfrm rot="16200000">
                <a:off x="11932" y="330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15" name="矩形 9"/>
            <p:cNvSpPr/>
            <p:nvPr>
              <p:custDataLst>
                <p:tags r:id="rId13"/>
              </p:custDataLst>
            </p:nvPr>
          </p:nvSpPr>
          <p:spPr>
            <a:xfrm>
              <a:off x="10226" y="5187"/>
              <a:ext cx="4791" cy="3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减少婚恋服务的不确定性，显著缩短服务周期，提升公司应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对市场变化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的能力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16" name="组合 15"/>
          <p:cNvGrpSpPr/>
          <p:nvPr>
            <p:custDataLst>
              <p:tags r:id="rId14"/>
            </p:custDataLst>
          </p:nvPr>
        </p:nvGrpSpPr>
        <p:grpSpPr>
          <a:xfrm>
            <a:off x="2546350" y="4773295"/>
            <a:ext cx="4001135" cy="908685"/>
            <a:chOff x="10226" y="4338"/>
            <a:chExt cx="5060" cy="1398"/>
          </a:xfrm>
        </p:grpSpPr>
        <p:grpSp>
          <p:nvGrpSpPr>
            <p:cNvPr id="18" name="组合 17"/>
            <p:cNvGrpSpPr/>
            <p:nvPr/>
          </p:nvGrpSpPr>
          <p:grpSpPr>
            <a:xfrm>
              <a:off x="10226" y="4338"/>
              <a:ext cx="3450" cy="717"/>
              <a:chOff x="10235" y="4338"/>
              <a:chExt cx="3450" cy="717"/>
            </a:xfrm>
          </p:grpSpPr>
          <p:sp>
            <p:nvSpPr>
              <p:cNvPr id="21" name="矩形 20"/>
              <p:cNvSpPr/>
              <p:nvPr>
                <p:custDataLst>
                  <p:tags r:id="rId15"/>
                </p:custDataLst>
              </p:nvPr>
            </p:nvSpPr>
            <p:spPr>
              <a:xfrm>
                <a:off x="10235" y="4338"/>
                <a:ext cx="2569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5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市场潜力巨大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23" name="Freeform 7397"/>
              <p:cNvSpPr/>
              <p:nvPr>
                <p:custDataLst>
                  <p:tags r:id="rId16"/>
                </p:custDataLst>
              </p:nvPr>
            </p:nvSpPr>
            <p:spPr bwMode="auto">
              <a:xfrm rot="16200000">
                <a:off x="11932" y="330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25" name="矩形 9"/>
            <p:cNvSpPr/>
            <p:nvPr>
              <p:custDataLst>
                <p:tags r:id="rId17"/>
              </p:custDataLst>
            </p:nvPr>
          </p:nvSpPr>
          <p:spPr>
            <a:xfrm>
              <a:off x="10226" y="5187"/>
              <a:ext cx="5060" cy="54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no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社会结构的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变化让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ea"/>
                </a:rPr>
                <a:t>市场需求持续旺盛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27" name="组合 26"/>
          <p:cNvGrpSpPr/>
          <p:nvPr>
            <p:custDataLst>
              <p:tags r:id="rId18"/>
            </p:custDataLst>
          </p:nvPr>
        </p:nvGrpSpPr>
        <p:grpSpPr>
          <a:xfrm>
            <a:off x="2546350" y="3165873"/>
            <a:ext cx="3769089" cy="1111048"/>
            <a:chOff x="10226" y="4472"/>
            <a:chExt cx="4004" cy="1348"/>
          </a:xfrm>
        </p:grpSpPr>
        <p:grpSp>
          <p:nvGrpSpPr>
            <p:cNvPr id="29" name="组合 28"/>
            <p:cNvGrpSpPr/>
            <p:nvPr/>
          </p:nvGrpSpPr>
          <p:grpSpPr>
            <a:xfrm>
              <a:off x="10226" y="4472"/>
              <a:ext cx="3450" cy="583"/>
              <a:chOff x="10235" y="4472"/>
              <a:chExt cx="3450" cy="583"/>
            </a:xfrm>
          </p:grpSpPr>
          <p:sp>
            <p:nvSpPr>
              <p:cNvPr id="31" name="矩形 30"/>
              <p:cNvSpPr/>
              <p:nvPr>
                <p:custDataLst>
                  <p:tags r:id="rId19"/>
                </p:custDataLst>
              </p:nvPr>
            </p:nvSpPr>
            <p:spPr>
              <a:xfrm>
                <a:off x="10235" y="4472"/>
                <a:ext cx="3386" cy="417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3 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AI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赋能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的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云平台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32" name="Freeform 7397"/>
              <p:cNvSpPr/>
              <p:nvPr>
                <p:custDataLst>
                  <p:tags r:id="rId20"/>
                </p:custDataLst>
              </p:nvPr>
            </p:nvSpPr>
            <p:spPr bwMode="auto">
              <a:xfrm rot="16200000">
                <a:off x="11932" y="330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33" name="矩形 9"/>
            <p:cNvSpPr/>
            <p:nvPr>
              <p:custDataLst>
                <p:tags r:id="rId21"/>
              </p:custDataLst>
            </p:nvPr>
          </p:nvSpPr>
          <p:spPr>
            <a:xfrm>
              <a:off x="10226" y="5187"/>
              <a:ext cx="4004" cy="63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基于</a:t>
              </a:r>
              <a:r>
                <a:rPr lang="en-US" altLang="zh-CN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AI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重构婚恋行业，运用大模型技术，推动营销自动化和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公司运营效率提升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grpSp>
        <p:nvGrpSpPr>
          <p:cNvPr id="19" name="组合 18"/>
          <p:cNvGrpSpPr/>
          <p:nvPr>
            <p:custDataLst>
              <p:tags r:id="rId22"/>
            </p:custDataLst>
          </p:nvPr>
        </p:nvGrpSpPr>
        <p:grpSpPr>
          <a:xfrm>
            <a:off x="6836410" y="4773295"/>
            <a:ext cx="3909348" cy="969414"/>
            <a:chOff x="10226" y="4338"/>
            <a:chExt cx="4153" cy="1839"/>
          </a:xfrm>
        </p:grpSpPr>
        <p:grpSp>
          <p:nvGrpSpPr>
            <p:cNvPr id="20" name="组合 19"/>
            <p:cNvGrpSpPr/>
            <p:nvPr/>
          </p:nvGrpSpPr>
          <p:grpSpPr>
            <a:xfrm>
              <a:off x="10226" y="4338"/>
              <a:ext cx="3450" cy="717"/>
              <a:chOff x="10235" y="4338"/>
              <a:chExt cx="3450" cy="717"/>
            </a:xfrm>
          </p:grpSpPr>
          <p:sp>
            <p:nvSpPr>
              <p:cNvPr id="22" name="矩形 21"/>
              <p:cNvSpPr/>
              <p:nvPr>
                <p:custDataLst>
                  <p:tags r:id="rId23"/>
                </p:custDataLst>
              </p:nvPr>
            </p:nvSpPr>
            <p:spPr>
              <a:xfrm>
                <a:off x="10235" y="4338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 algn="l"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6 </a:t>
                </a:r>
                <a:r>
                  <a:rPr lang="zh-CN" altLang="en-US" sz="1600" b="1" noProof="0" dirty="0">
                    <a:solidFill>
                      <a:schemeClr val="accent5">
                        <a:lumMod val="50000"/>
                      </a:schemeClr>
                    </a:solidFill>
                    <a:latin typeface="+mn-lt"/>
                    <a:ea typeface="+mn-ea"/>
                    <a:cs typeface="+mn-ea"/>
                    <a:sym typeface="+mn-lt"/>
                  </a:rPr>
                  <a:t>政策支持</a:t>
                </a:r>
                <a:r>
                  <a:rPr lang="en-US" altLang="zh-CN" sz="1600" baseline="30000" noProof="0" dirty="0">
                    <a:ln>
                      <a:noFill/>
                    </a:ln>
                    <a:solidFill>
                      <a:schemeClr val="tx1">
                        <a:lumMod val="65000"/>
                        <a:lumOff val="35000"/>
                      </a:scheme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【1】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  <a:sym typeface="+mn-lt"/>
                </a:endParaRPr>
              </a:p>
            </p:txBody>
          </p:sp>
          <p:sp>
            <p:nvSpPr>
              <p:cNvPr id="24" name="Freeform 7397"/>
              <p:cNvSpPr/>
              <p:nvPr>
                <p:custDataLst>
                  <p:tags r:id="rId24"/>
                </p:custDataLst>
              </p:nvPr>
            </p:nvSpPr>
            <p:spPr bwMode="auto">
              <a:xfrm rot="16200000">
                <a:off x="11932" y="330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30" name="矩形 9"/>
            <p:cNvSpPr/>
            <p:nvPr>
              <p:custDataLst>
                <p:tags r:id="rId25"/>
              </p:custDataLst>
            </p:nvPr>
          </p:nvSpPr>
          <p:spPr>
            <a:xfrm>
              <a:off x="10226" y="5187"/>
              <a:ext cx="4153" cy="99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marL="0" lvl="0" indent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None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</a:rPr>
                <a:t>国家层面、地方政府出台了一系列政策来支持和促进婚恋行业的发展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endParaRPr>
            </a:p>
          </p:txBody>
        </p:sp>
      </p:grpSp>
      <p:sp>
        <p:nvSpPr>
          <p:cNvPr id="38" name="文本框 37"/>
          <p:cNvSpPr txBox="1"/>
          <p:nvPr>
            <p:custDataLst>
              <p:tags r:id="rId26"/>
            </p:custDataLst>
          </p:nvPr>
        </p:nvSpPr>
        <p:spPr>
          <a:xfrm>
            <a:off x="1159510" y="1422675"/>
            <a:ext cx="515620" cy="118681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发展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模式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文本框 38"/>
          <p:cNvSpPr txBox="1"/>
          <p:nvPr>
            <p:custDataLst>
              <p:tags r:id="rId27"/>
            </p:custDataLst>
          </p:nvPr>
        </p:nvSpPr>
        <p:spPr>
          <a:xfrm>
            <a:off x="1159510" y="3137038"/>
            <a:ext cx="515620" cy="114808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产品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服务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>
            <p:custDataLst>
              <p:tags r:id="rId28"/>
            </p:custDataLst>
          </p:nvPr>
        </p:nvSpPr>
        <p:spPr>
          <a:xfrm>
            <a:off x="1159510" y="4724358"/>
            <a:ext cx="515620" cy="1184910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外部环境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3" name="直接连接符 42"/>
          <p:cNvCxnSpPr/>
          <p:nvPr/>
        </p:nvCxnSpPr>
        <p:spPr>
          <a:xfrm flipV="1">
            <a:off x="2045335" y="1309645"/>
            <a:ext cx="0" cy="1412875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V="1">
            <a:off x="2045335" y="3004640"/>
            <a:ext cx="0" cy="1412875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V="1">
            <a:off x="2045335" y="4610375"/>
            <a:ext cx="0" cy="1412875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7" name="Text Box 7"/>
          <p:cNvSpPr txBox="1">
            <a:spLocks noChangeArrowheads="1"/>
          </p:cNvSpPr>
          <p:nvPr/>
        </p:nvSpPr>
        <p:spPr bwMode="auto">
          <a:xfrm>
            <a:off x="488315" y="6313488"/>
            <a:ext cx="9949815" cy="245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1200" b="0" i="0" u="none" strike="noStrike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ea typeface="+mn-ea"/>
                <a:cs typeface="+mn-ea"/>
                <a:sym typeface="+mn-lt"/>
              </a:rPr>
              <a:t>. </a:t>
            </a:r>
            <a:r>
              <a:rPr lang="zh-CN" altLang="en-US" sz="1200" noProof="0" dirty="0">
                <a:solidFill>
                  <a:schemeClr val="accent5">
                    <a:lumMod val="50000"/>
                  </a:schemeClr>
                </a:solidFill>
                <a:cs typeface="+mn-ea"/>
                <a:sym typeface="+mn-lt"/>
              </a:rPr>
              <a:t>国家层面：</a:t>
            </a:r>
            <a:r>
              <a:rPr lang="zh-CN" altLang="en-US" sz="1200" noProof="0" dirty="0">
                <a:solidFill>
                  <a:schemeClr val="accent5">
                    <a:lumMod val="50000"/>
                  </a:schemeClr>
                </a:solidFill>
                <a:cs typeface="+mn-ea"/>
                <a:sym typeface="+mn-ea"/>
              </a:rPr>
              <a:t>《关于进一步做好青年婚恋工作的指导意见》、《中长期青年发展规划（2016—2025年）》；地方政府：出台政策奖励红娘</a:t>
            </a:r>
            <a:endParaRPr lang="zh-CN" altLang="en-US" sz="1200" noProof="0" dirty="0">
              <a:solidFill>
                <a:schemeClr val="accent5">
                  <a:lumMod val="50000"/>
                </a:schemeClr>
              </a:solidFill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行业痛点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图形"/>
          <p:cNvSpPr txBox="1"/>
          <p:nvPr>
            <p:custDataLst>
              <p:tags r:id="rId1"/>
            </p:custDataLst>
          </p:nvPr>
        </p:nvSpPr>
        <p:spPr>
          <a:xfrm>
            <a:off x="3114675" y="477520"/>
            <a:ext cx="6471920" cy="57213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中国适龄单身用户激增，单纯线上社交无法满足用户需求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9" name="矩形 11"/>
          <p:cNvSpPr/>
          <p:nvPr>
            <p:custDataLst>
              <p:tags r:id="rId2"/>
            </p:custDataLst>
          </p:nvPr>
        </p:nvSpPr>
        <p:spPr>
          <a:xfrm>
            <a:off x="7507605" y="4341495"/>
            <a:ext cx="7298690" cy="673735"/>
          </a:xfrm>
          <a:prstGeom prst="rect">
            <a:avLst/>
          </a:prstGeom>
        </p:spPr>
        <p:txBody>
          <a:bodyPr wrap="square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endParaRPr kumimoji="0" lang="zh-CN" altLang="zh-CN" sz="24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210435" y="2008505"/>
            <a:ext cx="79133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在忙碌的生活中</a:t>
            </a:r>
            <a:r>
              <a:rPr lang="zh-CN" alt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，她与他的相遇变得越来越难</a:t>
            </a:r>
            <a:endParaRPr lang="zh-CN" altLang="en-US" sz="2400" b="1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11070" y="3228340"/>
            <a:ext cx="79133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价格不透明，</a:t>
            </a:r>
            <a:r>
              <a:rPr lang="zh-CN" alt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产品非标，</a:t>
            </a:r>
            <a:r>
              <a:rPr lang="zh-CN" altLang="en-US" sz="2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无法快速交付</a:t>
            </a:r>
            <a:endParaRPr lang="zh-CN" altLang="en-US" sz="2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10435" y="4448175"/>
            <a:ext cx="791337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Wingdings" panose="05000000000000000000" charset="0"/>
              <a:buChar char="p"/>
            </a:pPr>
            <a:r>
              <a:rPr lang="zh-CN" altLang="en-US" sz="2400" b="1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信息不真实</a:t>
            </a:r>
            <a:r>
              <a:rPr lang="zh-CN" altLang="en-US" sz="2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，误导</a:t>
            </a:r>
            <a:r>
              <a:rPr lang="zh-CN" altLang="en-US" sz="2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用户，产生信任</a:t>
            </a:r>
            <a:r>
              <a:rPr lang="zh-CN" altLang="en-US" sz="24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</a:rPr>
              <a:t>危机</a:t>
            </a:r>
            <a:endParaRPr lang="zh-CN" altLang="en-US" sz="24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我们的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方案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958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48" name="文本框 70"/>
          <p:cNvSpPr txBox="1"/>
          <p:nvPr/>
        </p:nvSpPr>
        <p:spPr>
          <a:xfrm>
            <a:off x="994410" y="1330325"/>
            <a:ext cx="10203815" cy="720090"/>
          </a:xfrm>
          <a:prstGeom prst="rect">
            <a:avLst/>
          </a:prstGeom>
          <a:noFill/>
        </p:spPr>
        <p:txBody>
          <a:bodyPr wrap="square" anchor="ctr">
            <a:noAutofit/>
          </a:bodyPr>
          <a:p>
            <a:pPr marR="0" algn="just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zh-CN" altLang="en-US" sz="20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爱乐专注于婚恋社交行业，提供婚恋社交服务和云服务，针对行业痛点，我们的方案</a:t>
            </a:r>
            <a:r>
              <a:rPr kumimoji="0" lang="zh-CN" altLang="en-US" sz="20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：</a:t>
            </a:r>
            <a:endParaRPr kumimoji="0" lang="zh-CN" altLang="en-US" sz="2000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3" name="图形"/>
          <p:cNvSpPr txBox="1"/>
          <p:nvPr>
            <p:custDataLst>
              <p:tags r:id="rId1"/>
            </p:custDataLst>
          </p:nvPr>
        </p:nvSpPr>
        <p:spPr>
          <a:xfrm>
            <a:off x="3114675" y="477520"/>
            <a:ext cx="6471920" cy="57213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36" name="图形"/>
          <p:cNvSpPr txBox="1"/>
          <p:nvPr>
            <p:custDataLst>
              <p:tags r:id="rId2"/>
            </p:custDataLst>
          </p:nvPr>
        </p:nvSpPr>
        <p:spPr>
          <a:xfrm>
            <a:off x="3241675" y="477520"/>
            <a:ext cx="6471920" cy="57213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让单身用户脱单，让合作伙伴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赚钱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44" name="文本框 43"/>
          <p:cNvSpPr txBox="1"/>
          <p:nvPr>
            <p:custDataLst>
              <p:tags r:id="rId3"/>
            </p:custDataLst>
          </p:nvPr>
        </p:nvSpPr>
        <p:spPr>
          <a:xfrm>
            <a:off x="1172210" y="2528540"/>
            <a:ext cx="340635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C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端用户（</a:t>
            </a:r>
            <a:r>
              <a:rPr lang="zh-CN" altLang="en-US" sz="2000" b="1" noProof="0" dirty="0">
                <a:solidFill>
                  <a:srgbClr val="FF0000"/>
                </a:solidFill>
                <a:cs typeface="+mn-ea"/>
                <a:sym typeface="+mn-lt"/>
              </a:rPr>
              <a:t>婚恋社交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文本框 44"/>
          <p:cNvSpPr txBox="1"/>
          <p:nvPr>
            <p:custDataLst>
              <p:tags r:id="rId4"/>
            </p:custDataLst>
          </p:nvPr>
        </p:nvSpPr>
        <p:spPr>
          <a:xfrm>
            <a:off x="1172210" y="3934419"/>
            <a:ext cx="3099816" cy="39878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端用户（</a:t>
            </a:r>
            <a:r>
              <a:rPr lang="zh-CN" altLang="en-US" sz="2000" b="1" noProof="0" dirty="0">
                <a:solidFill>
                  <a:srgbClr val="FF0000"/>
                </a:solidFill>
                <a:cs typeface="+mn-ea"/>
                <a:sym typeface="+mn-lt"/>
              </a:rPr>
              <a:t>云服务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）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7" name="文本框 70"/>
          <p:cNvSpPr txBox="1"/>
          <p:nvPr>
            <p:custDataLst>
              <p:tags r:id="rId5"/>
            </p:custDataLst>
          </p:nvPr>
        </p:nvSpPr>
        <p:spPr>
          <a:xfrm>
            <a:off x="1172210" y="2928620"/>
            <a:ext cx="4924425" cy="689610"/>
          </a:xfrm>
          <a:prstGeom prst="rect">
            <a:avLst/>
          </a:prstGeom>
          <a:noFill/>
        </p:spPr>
        <p:txBody>
          <a:bodyPr wrap="square" anchor="ctr">
            <a:noAutofit/>
          </a:bodyPr>
          <a:p>
            <a:pPr marR="0" algn="just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kumimoji="0" lang="zh-CN" altLang="en-US" sz="16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采用联营模式（品牌：</a:t>
            </a:r>
            <a:r>
              <a:rPr kumimoji="0" lang="zh-CN" altLang="en-US" sz="16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爱渡）成立婚恋门店，服务个人</a:t>
            </a:r>
            <a:r>
              <a:rPr kumimoji="0" lang="zh-CN" altLang="en-US" sz="1600" kern="1200" cap="none" spc="0" normalizeH="0" baseline="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客户</a:t>
            </a:r>
            <a:endParaRPr kumimoji="0" lang="zh-CN" altLang="en-US" sz="1600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9" name="文本框 70"/>
          <p:cNvSpPr txBox="1"/>
          <p:nvPr>
            <p:custDataLst>
              <p:tags r:id="rId6"/>
            </p:custDataLst>
          </p:nvPr>
        </p:nvSpPr>
        <p:spPr>
          <a:xfrm>
            <a:off x="1172210" y="4484370"/>
            <a:ext cx="4924425" cy="732790"/>
          </a:xfrm>
          <a:prstGeom prst="rect">
            <a:avLst/>
          </a:prstGeom>
          <a:noFill/>
        </p:spPr>
        <p:txBody>
          <a:bodyPr wrap="square" anchor="ctr">
            <a:noAutofit/>
          </a:bodyPr>
          <a:p>
            <a:pPr marR="0" algn="just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defRPr/>
            </a:pPr>
            <a:r>
              <a:rPr lang="zh-CN" altLang="en-US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提供云平台服务（</a:t>
            </a:r>
            <a:r>
              <a:rPr lang="zh-CN" altLang="en-US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品牌：爱乐云），引入</a:t>
            </a:r>
            <a:r>
              <a:rPr lang="en-US" altLang="zh-CN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lang="zh-CN" altLang="en-US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，解决</a:t>
            </a:r>
            <a:r>
              <a:rPr lang="en-US" altLang="zh-CN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“</a:t>
            </a:r>
            <a:r>
              <a:rPr lang="zh-CN" altLang="en-US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系统</a:t>
            </a:r>
            <a:r>
              <a:rPr lang="en-US" altLang="zh-CN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+</a:t>
            </a:r>
            <a:r>
              <a:rPr lang="zh-CN" altLang="en-US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客户资源</a:t>
            </a:r>
            <a:r>
              <a:rPr lang="en-US" altLang="zh-CN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”</a:t>
            </a:r>
            <a:r>
              <a:rPr lang="zh-CN" altLang="en-US" sz="16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难题</a:t>
            </a:r>
            <a:endParaRPr kumimoji="0" lang="zh-CN" altLang="en-US" sz="1600" kern="1200" cap="none" spc="0" normalizeH="0" baseline="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974840" y="3766185"/>
            <a:ext cx="3601720" cy="873760"/>
          </a:xfrm>
          <a:prstGeom prst="rect">
            <a:avLst/>
          </a:prstGeom>
          <a:ln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8007985" y="2193925"/>
            <a:ext cx="1609725" cy="772795"/>
          </a:xfrm>
          <a:prstGeom prst="rect">
            <a:avLst/>
          </a:prstGeom>
          <a:ln>
            <a:solidFill>
              <a:srgbClr val="1F4E79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图形"/>
          <p:cNvSpPr txBox="1"/>
          <p:nvPr>
            <p:custDataLst>
              <p:tags r:id="rId7"/>
            </p:custDataLst>
          </p:nvPr>
        </p:nvSpPr>
        <p:spPr>
          <a:xfrm>
            <a:off x="8973820" y="3179445"/>
            <a:ext cx="1602740" cy="37465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0" latinLnBrk="0" hangingPunct="0">
              <a:lnSpc>
                <a:spcPct val="100000"/>
              </a:lnSpc>
              <a:spcBef>
                <a:spcPts val="0"/>
              </a:spcBef>
              <a:buClrTx/>
              <a:buSzTx/>
              <a:buFontTx/>
              <a:buNone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系统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+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客户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cs typeface="+mn-ea"/>
                <a:sym typeface="+mn-ea"/>
              </a:rPr>
              <a:t>资源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7163435" y="3998595"/>
            <a:ext cx="1273810" cy="408305"/>
          </a:xfrm>
          <a:prstGeom prst="rect">
            <a:avLst/>
          </a:prstGeom>
          <a:noFill/>
          <a:ln>
            <a:solidFill>
              <a:srgbClr val="1F4E79"/>
            </a:solidFill>
            <a:prstDash val="sysDot"/>
          </a:ln>
        </p:spPr>
        <p:txBody>
          <a:bodyPr wrap="square" rtlCol="0">
            <a:noAutofit/>
          </a:bodyPr>
          <a:p>
            <a:pPr algn="ctr"/>
            <a:r>
              <a:rPr lang="zh-CN" altLang="en-US" sz="1800" b="1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爱渡门店</a:t>
            </a:r>
            <a:endParaRPr lang="zh-CN" altLang="en-US" sz="1800" b="1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297545" y="2348230"/>
            <a:ext cx="1012190" cy="408305"/>
          </a:xfrm>
          <a:prstGeom prst="rect">
            <a:avLst/>
          </a:prstGeom>
          <a:noFill/>
          <a:ln>
            <a:solidFill>
              <a:schemeClr val="tx1"/>
            </a:solidFill>
            <a:prstDash val="sysDot"/>
          </a:ln>
        </p:spPr>
        <p:txBody>
          <a:bodyPr wrap="square" rtlCol="0">
            <a:noAutofit/>
          </a:bodyPr>
          <a:p>
            <a:pPr algn="ctr"/>
            <a:r>
              <a:rPr lang="zh-CN" altLang="en-US" sz="1800" b="1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爱乐云</a:t>
            </a:r>
            <a:endParaRPr lang="zh-CN" altLang="en-US" sz="1800" b="1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653145" y="3989705"/>
            <a:ext cx="1812925" cy="408305"/>
          </a:xfrm>
          <a:prstGeom prst="rect">
            <a:avLst/>
          </a:prstGeom>
          <a:noFill/>
          <a:ln>
            <a:solidFill>
              <a:srgbClr val="1F4E79"/>
            </a:solidFill>
            <a:prstDash val="sysDot"/>
          </a:ln>
        </p:spPr>
        <p:txBody>
          <a:bodyPr wrap="square" rtlCol="0">
            <a:noAutofit/>
          </a:bodyPr>
          <a:p>
            <a:pPr algn="ctr"/>
            <a:r>
              <a:rPr lang="zh-CN" altLang="en-US" sz="16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第三方</a:t>
            </a:r>
            <a:r>
              <a:rPr lang="zh-CN" altLang="en-US" sz="16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lt"/>
                <a:ea typeface="+mn-ea"/>
                <a:cs typeface="+mn-ea"/>
              </a:rPr>
              <a:t>婚恋门店</a:t>
            </a:r>
            <a:endParaRPr lang="zh-CN" altLang="en-US" sz="160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lt"/>
              <a:ea typeface="+mn-ea"/>
              <a:cs typeface="+mn-ea"/>
            </a:endParaRPr>
          </a:p>
        </p:txBody>
      </p:sp>
      <p:pic>
        <p:nvPicPr>
          <p:cNvPr id="11" name="图片 10" descr="下载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5510" y="3115310"/>
            <a:ext cx="556260" cy="465455"/>
          </a:xfrm>
          <a:prstGeom prst="rect">
            <a:avLst/>
          </a:prstGeom>
        </p:spPr>
      </p:pic>
      <p:pic>
        <p:nvPicPr>
          <p:cNvPr id="13" name="图片 12" descr="新郎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627745" y="5278120"/>
            <a:ext cx="346075" cy="346075"/>
          </a:xfrm>
          <a:prstGeom prst="rect">
            <a:avLst/>
          </a:prstGeom>
        </p:spPr>
      </p:pic>
      <p:pic>
        <p:nvPicPr>
          <p:cNvPr id="14" name="图片 13" descr="下载箭头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525510" y="4742180"/>
            <a:ext cx="556260" cy="400050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V="1">
            <a:off x="6431280" y="2050690"/>
            <a:ext cx="0" cy="3769995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4" name="Rectangle 41732_#color_#shadow_$dk1-788&amp;2007"/>
          <p:cNvSpPr/>
          <p:nvPr>
            <p:custDataLst>
              <p:tags r:id="rId2"/>
            </p:custDataLst>
          </p:nvPr>
        </p:nvSpPr>
        <p:spPr>
          <a:xfrm>
            <a:off x="6092825" y="1762760"/>
            <a:ext cx="5581015" cy="3578225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solidFill>
              <a:srgbClr val="4472C4"/>
            </a:solidFill>
          </a:ln>
          <a:effectLst>
            <a:outerShdw blurRad="508000" dist="76200" dir="5400000" algn="bl" rotWithShape="0">
              <a:schemeClr val="accent1">
                <a:alpha val="20000"/>
              </a:schemeClr>
            </a:outerShdw>
          </a:effectLst>
        </p:spPr>
        <p:txBody>
          <a:bodyPr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市场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现状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8948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 Box 7"/>
          <p:cNvSpPr txBox="1">
            <a:spLocks noChangeArrowheads="1"/>
          </p:cNvSpPr>
          <p:nvPr/>
        </p:nvSpPr>
        <p:spPr bwMode="auto">
          <a:xfrm>
            <a:off x="487363" y="6279040"/>
            <a:ext cx="2255838" cy="245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lIns="60960" tIns="30480" rIns="60960" bIns="3048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来自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中国统计年鉴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2023》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grpSp>
        <p:nvGrpSpPr>
          <p:cNvPr id="56" name="组合 55"/>
          <p:cNvGrpSpPr/>
          <p:nvPr>
            <p:custDataLst>
              <p:tags r:id="rId3"/>
            </p:custDataLst>
          </p:nvPr>
        </p:nvGrpSpPr>
        <p:grpSpPr>
          <a:xfrm>
            <a:off x="6361430" y="1814830"/>
            <a:ext cx="5266055" cy="845820"/>
            <a:chOff x="10226" y="4338"/>
            <a:chExt cx="8293" cy="1332"/>
          </a:xfrm>
        </p:grpSpPr>
        <p:grpSp>
          <p:nvGrpSpPr>
            <p:cNvPr id="49" name="组合 48"/>
            <p:cNvGrpSpPr/>
            <p:nvPr/>
          </p:nvGrpSpPr>
          <p:grpSpPr>
            <a:xfrm>
              <a:off x="10227" y="4338"/>
              <a:ext cx="3448" cy="716"/>
              <a:chOff x="10236" y="4338"/>
              <a:chExt cx="3448" cy="716"/>
            </a:xfrm>
          </p:grpSpPr>
          <p:sp>
            <p:nvSpPr>
              <p:cNvPr id="6" name="矩形 5"/>
              <p:cNvSpPr/>
              <p:nvPr>
                <p:custDataLst>
                  <p:tags r:id="rId4"/>
                </p:custDataLst>
              </p:nvPr>
            </p:nvSpPr>
            <p:spPr>
              <a:xfrm>
                <a:off x="10290" y="4338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01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市场需求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大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14" name="Freeform 7397"/>
              <p:cNvSpPr/>
              <p:nvPr>
                <p:custDataLst>
                  <p:tags r:id="rId5"/>
                </p:custDataLst>
              </p:nvPr>
            </p:nvSpPr>
            <p:spPr bwMode="auto">
              <a:xfrm rot="16200000">
                <a:off x="11932" y="330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48" name="矩形 9"/>
            <p:cNvSpPr/>
            <p:nvPr>
              <p:custDataLst>
                <p:tags r:id="rId6"/>
              </p:custDataLst>
            </p:nvPr>
          </p:nvSpPr>
          <p:spPr>
            <a:xfrm>
              <a:off x="10226" y="5187"/>
              <a:ext cx="829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单身人口约为</a:t>
              </a:r>
              <a:r>
                <a:rPr lang="en-US" altLang="zh-CN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2.37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亿人</a:t>
              </a:r>
              <a:r>
                <a:rPr lang="en-US" altLang="zh-CN" sz="1400" baseline="300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cs typeface="+mn-ea"/>
                  <a:sym typeface="+mn-lt"/>
                </a:rPr>
                <a:t>【1】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，大部分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适龄人士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接受婚恋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服务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59" name="组合 58"/>
          <p:cNvGrpSpPr/>
          <p:nvPr>
            <p:custDataLst>
              <p:tags r:id="rId7"/>
            </p:custDataLst>
          </p:nvPr>
        </p:nvGrpSpPr>
        <p:grpSpPr>
          <a:xfrm>
            <a:off x="6361430" y="2718435"/>
            <a:ext cx="4940300" cy="873760"/>
            <a:chOff x="10226" y="5674"/>
            <a:chExt cx="7780" cy="1376"/>
          </a:xfrm>
        </p:grpSpPr>
        <p:grpSp>
          <p:nvGrpSpPr>
            <p:cNvPr id="53" name="组合 52"/>
            <p:cNvGrpSpPr/>
            <p:nvPr/>
          </p:nvGrpSpPr>
          <p:grpSpPr>
            <a:xfrm>
              <a:off x="10228" y="5674"/>
              <a:ext cx="3448" cy="716"/>
              <a:chOff x="10236" y="5644"/>
              <a:chExt cx="3448" cy="716"/>
            </a:xfrm>
          </p:grpSpPr>
          <p:sp>
            <p:nvSpPr>
              <p:cNvPr id="41" name="矩形 40"/>
              <p:cNvSpPr/>
              <p:nvPr>
                <p:custDataLst>
                  <p:tags r:id="rId8"/>
                </p:custDataLst>
              </p:nvPr>
            </p:nvSpPr>
            <p:spPr>
              <a:xfrm>
                <a:off x="10290" y="5644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2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市场下沉</a:t>
                </a:r>
                <a:endParaRPr lang="zh-CN" altLang="en-US" sz="1600" b="1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42" name="Freeform 7397"/>
              <p:cNvSpPr/>
              <p:nvPr>
                <p:custDataLst>
                  <p:tags r:id="rId9"/>
                </p:custDataLst>
              </p:nvPr>
            </p:nvSpPr>
            <p:spPr bwMode="auto">
              <a:xfrm rot="16200000">
                <a:off x="11932" y="4608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57" name="矩形 21"/>
            <p:cNvSpPr/>
            <p:nvPr>
              <p:custDataLst>
                <p:tags r:id="rId10"/>
              </p:custDataLst>
            </p:nvPr>
          </p:nvSpPr>
          <p:spPr>
            <a:xfrm>
              <a:off x="10226" y="6568"/>
              <a:ext cx="7781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0" eaLnBrk="1" hangingPunct="1">
                <a:lnSpc>
                  <a:spcPct val="100000"/>
                </a:lnSpc>
                <a:spcBef>
                  <a:spcPct val="0"/>
                </a:spcBef>
                <a:buFont typeface="Wingdings" panose="05000000000000000000" charset="0"/>
                <a:buChar char="p"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新一线、二三线城市适龄人群对婚前情感服务需求明显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61" name="组合 60"/>
          <p:cNvGrpSpPr/>
          <p:nvPr>
            <p:custDataLst>
              <p:tags r:id="rId11"/>
            </p:custDataLst>
          </p:nvPr>
        </p:nvGrpSpPr>
        <p:grpSpPr>
          <a:xfrm>
            <a:off x="6361430" y="3650615"/>
            <a:ext cx="5094605" cy="855980"/>
            <a:chOff x="10229" y="7010"/>
            <a:chExt cx="8345" cy="1348"/>
          </a:xfrm>
        </p:grpSpPr>
        <p:grpSp>
          <p:nvGrpSpPr>
            <p:cNvPr id="54" name="组合 53"/>
            <p:cNvGrpSpPr/>
            <p:nvPr/>
          </p:nvGrpSpPr>
          <p:grpSpPr>
            <a:xfrm>
              <a:off x="10229" y="7010"/>
              <a:ext cx="3448" cy="716"/>
              <a:chOff x="10227" y="7208"/>
              <a:chExt cx="3448" cy="716"/>
            </a:xfrm>
          </p:grpSpPr>
          <p:sp>
            <p:nvSpPr>
              <p:cNvPr id="43" name="矩形 42"/>
              <p:cNvSpPr/>
              <p:nvPr>
                <p:custDataLst>
                  <p:tags r:id="rId12"/>
                </p:custDataLst>
              </p:nvPr>
            </p:nvSpPr>
            <p:spPr>
              <a:xfrm>
                <a:off x="10281" y="7208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3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行业纵向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发展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44" name="Freeform 7397"/>
              <p:cNvSpPr/>
              <p:nvPr>
                <p:custDataLst>
                  <p:tags r:id="rId13"/>
                </p:custDataLst>
              </p:nvPr>
            </p:nvSpPr>
            <p:spPr bwMode="auto">
              <a:xfrm rot="16200000">
                <a:off x="11923" y="6172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60" name="矩形 23"/>
            <p:cNvSpPr/>
            <p:nvPr>
              <p:custDataLst>
                <p:tags r:id="rId14"/>
              </p:custDataLst>
            </p:nvPr>
          </p:nvSpPr>
          <p:spPr>
            <a:xfrm>
              <a:off x="10281" y="7875"/>
              <a:ext cx="8293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0" algn="l" eaLnBrk="1" hangingPunct="1">
                <a:lnSpc>
                  <a:spcPct val="100000"/>
                </a:lnSpc>
                <a:buClrTx/>
                <a:buSzTx/>
                <a:buFont typeface="Wingdings" panose="05000000000000000000" charset="0"/>
                <a:buChar char="p"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婚恋企业正通过互联网路径，向婚庆、旅游等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行业拓展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endParaRPr>
            </a:p>
          </p:txBody>
        </p:sp>
      </p:grpSp>
      <p:grpSp>
        <p:nvGrpSpPr>
          <p:cNvPr id="63" name="组合 62"/>
          <p:cNvGrpSpPr/>
          <p:nvPr>
            <p:custDataLst>
              <p:tags r:id="rId15"/>
            </p:custDataLst>
          </p:nvPr>
        </p:nvGrpSpPr>
        <p:grpSpPr>
          <a:xfrm>
            <a:off x="6361430" y="4564380"/>
            <a:ext cx="5093970" cy="725805"/>
            <a:chOff x="10230" y="8346"/>
            <a:chExt cx="8022" cy="1143"/>
          </a:xfrm>
        </p:grpSpPr>
        <p:grpSp>
          <p:nvGrpSpPr>
            <p:cNvPr id="55" name="组合 54"/>
            <p:cNvGrpSpPr/>
            <p:nvPr/>
          </p:nvGrpSpPr>
          <p:grpSpPr>
            <a:xfrm>
              <a:off x="10230" y="8346"/>
              <a:ext cx="3448" cy="716"/>
              <a:chOff x="10227" y="8346"/>
              <a:chExt cx="3448" cy="716"/>
            </a:xfrm>
          </p:grpSpPr>
          <p:sp>
            <p:nvSpPr>
              <p:cNvPr id="45" name="矩形 44"/>
              <p:cNvSpPr/>
              <p:nvPr>
                <p:custDataLst>
                  <p:tags r:id="rId16"/>
                </p:custDataLst>
              </p:nvPr>
            </p:nvSpPr>
            <p:spPr>
              <a:xfrm>
                <a:off x="10281" y="8346"/>
                <a:ext cx="3386" cy="55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b">
                <a:noAutofit/>
              </a:bodyPr>
              <a:lstStyle/>
              <a:p>
                <a:pPr>
                  <a:spcBef>
                    <a:spcPct val="0"/>
                  </a:spcBef>
                  <a:spcAft>
                    <a:spcPct val="0"/>
                  </a:spcAft>
                  <a:buClr>
                    <a:schemeClr val="accent1"/>
                  </a:buClr>
                  <a:buSzPct val="70000"/>
                </a:pP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0</a:t>
                </a:r>
                <a:r>
                  <a:rPr lang="en-US" altLang="zh-CN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4 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行业持续</a:t>
                </a:r>
                <a:r>
                  <a:rPr lang="zh-CN" altLang="en-US" sz="1600" b="1" noProof="0" dirty="0">
                    <a:ln>
                      <a:noFill/>
                    </a:ln>
                    <a:solidFill>
                      <a:schemeClr val="accent5">
                        <a:lumMod val="50000"/>
                      </a:schemeClr>
                    </a:solidFill>
                    <a:effectLst/>
                    <a:uLnTx/>
                    <a:uFillTx/>
                    <a:latin typeface="+mn-lt"/>
                    <a:ea typeface="+mn-ea"/>
                    <a:cs typeface="+mn-ea"/>
                  </a:rPr>
                  <a:t>增长</a:t>
                </a:r>
                <a:endParaRPr lang="zh-CN" altLang="en-US" sz="1600" b="1" noProof="0" dirty="0">
                  <a:ln>
                    <a:noFill/>
                  </a:ln>
                  <a:solidFill>
                    <a:schemeClr val="accent5">
                      <a:lumMod val="50000"/>
                    </a:schemeClr>
                  </a:solidFill>
                  <a:effectLst/>
                  <a:uLnTx/>
                  <a:uFillTx/>
                  <a:latin typeface="+mn-lt"/>
                  <a:ea typeface="+mn-ea"/>
                  <a:cs typeface="+mn-ea"/>
                </a:endParaRPr>
              </a:p>
            </p:txBody>
          </p:sp>
          <p:sp>
            <p:nvSpPr>
              <p:cNvPr id="47" name="Freeform 7397"/>
              <p:cNvSpPr/>
              <p:nvPr>
                <p:custDataLst>
                  <p:tags r:id="rId17"/>
                </p:custDataLst>
              </p:nvPr>
            </p:nvSpPr>
            <p:spPr bwMode="auto">
              <a:xfrm rot="16200000">
                <a:off x="11923" y="7310"/>
                <a:ext cx="57" cy="3449"/>
              </a:xfrm>
              <a:custGeom>
                <a:avLst/>
                <a:gdLst>
                  <a:gd name="T0" fmla="*/ 391912 w 1717675"/>
                  <a:gd name="T1" fmla="*/ 391912 w 1717675"/>
                  <a:gd name="T2" fmla="*/ 391912 w 1717675"/>
                  <a:gd name="T3" fmla="*/ 391912 w 1717675"/>
                  <a:gd name="T4" fmla="*/ 391912 w 1717675"/>
                  <a:gd name="T5" fmla="*/ 391912 w 1717675"/>
                  <a:gd name="T6" fmla="*/ 391912 w 1717675"/>
                  <a:gd name="T7" fmla="*/ 391912 w 1717675"/>
                  <a:gd name="T8" fmla="*/ 391912 w 1717675"/>
                  <a:gd name="T9" fmla="*/ 391912 w 1717675"/>
                  <a:gd name="T10" fmla="*/ 391912 w 1717675"/>
                  <a:gd name="T11" fmla="*/ 391912 w 1717675"/>
                  <a:gd name="T12" fmla="*/ 391912 w 1717675"/>
                  <a:gd name="T13" fmla="*/ 391912 w 1717675"/>
                  <a:gd name="T14" fmla="*/ 391912 w 1717675"/>
                  <a:gd name="T15" fmla="*/ 391912 w 1717675"/>
                  <a:gd name="T16" fmla="*/ 391912 w 1717675"/>
                  <a:gd name="T17" fmla="*/ 391912 w 1717675"/>
                  <a:gd name="T18" fmla="*/ 391912 w 1717675"/>
                  <a:gd name="T19" fmla="*/ 391912 w 1717675"/>
                  <a:gd name="T20" fmla="*/ 391912 w 1717675"/>
                  <a:gd name="T21" fmla="*/ 391912 w 1717675"/>
                  <a:gd name="T22" fmla="*/ 391912 w 1717675"/>
                  <a:gd name="T23" fmla="*/ 391912 w 1717675"/>
                  <a:gd name="T24" fmla="*/ 391912 w 1717675"/>
                  <a:gd name="T25" fmla="*/ 391912 w 1717675"/>
                  <a:gd name="T26" fmla="*/ 391912 w 1717675"/>
                  <a:gd name="T27" fmla="*/ 391912 w 1717675"/>
                  <a:gd name="T28" fmla="*/ 391912 w 1717675"/>
                  <a:gd name="T29" fmla="*/ 391912 w 1717675"/>
                  <a:gd name="T30" fmla="*/ 391912 w 1717675"/>
                  <a:gd name="T31" fmla="*/ 391912 w 1717675"/>
                  <a:gd name="T32" fmla="*/ 391912 w 1717675"/>
                  <a:gd name="T33" fmla="*/ 391912 w 1717675"/>
                  <a:gd name="T34" fmla="*/ 391912 w 1717675"/>
                  <a:gd name="T35" fmla="*/ 391912 w 1717675"/>
                  <a:gd name="T36" fmla="*/ 391912 w 1717675"/>
                  <a:gd name="T37" fmla="*/ 391912 w 1717675"/>
                  <a:gd name="T38" fmla="*/ 391912 w 1717675"/>
                  <a:gd name="T39" fmla="*/ 391912 w 1717675"/>
                  <a:gd name="T40" fmla="*/ 391912 w 1717675"/>
                  <a:gd name="T41" fmla="*/ 391912 w 1717675"/>
                  <a:gd name="T42" fmla="*/ 391912 w 1717675"/>
                  <a:gd name="T43" fmla="*/ 391912 w 1717675"/>
                  <a:gd name="T44" fmla="*/ 391912 w 1717675"/>
                  <a:gd name="T45" fmla="*/ 391912 w 1717675"/>
                  <a:gd name="T46" fmla="*/ 391912 w 1717675"/>
                  <a:gd name="T47" fmla="*/ 391912 w 1717675"/>
                  <a:gd name="T48" fmla="*/ 391912 w 1717675"/>
                  <a:gd name="T49" fmla="*/ 391912 w 1717675"/>
                  <a:gd name="T50" fmla="*/ 391912 w 1717675"/>
                  <a:gd name="T51" fmla="*/ 391912 w 1717675"/>
                  <a:gd name="T52" fmla="*/ 391912 w 1717675"/>
                  <a:gd name="T53" fmla="*/ 391912 w 1717675"/>
                  <a:gd name="T54" fmla="*/ 391912 w 1717675"/>
                  <a:gd name="T55" fmla="*/ 391912 w 1717675"/>
                  <a:gd name="T56" fmla="*/ 391912 w 1717675"/>
                  <a:gd name="T57" fmla="*/ 391912 w 1717675"/>
                  <a:gd name="T58" fmla="*/ 391912 w 1717675"/>
                  <a:gd name="T59" fmla="*/ 391912 w 1717675"/>
                  <a:gd name="T60" fmla="*/ 391912 w 1717675"/>
                  <a:gd name="T61" fmla="*/ 391912 w 1717675"/>
                  <a:gd name="T62" fmla="*/ 391912 w 1717675"/>
                  <a:gd name="T63" fmla="*/ 391912 w 1717675"/>
                  <a:gd name="T64" fmla="*/ 391912 w 1717675"/>
                  <a:gd name="T65" fmla="*/ 391912 w 1717675"/>
                  <a:gd name="T66" fmla="*/ 391912 w 1717675"/>
                  <a:gd name="T67" fmla="*/ 391912 w 1717675"/>
                  <a:gd name="T68" fmla="*/ 391912 w 1717675"/>
                  <a:gd name="T69" fmla="*/ 391912 w 1717675"/>
                  <a:gd name="T70" fmla="*/ 391912 w 1717675"/>
                  <a:gd name="T71" fmla="*/ 391912 w 1717675"/>
                  <a:gd name="T72" fmla="*/ 391912 w 1717675"/>
                  <a:gd name="T73" fmla="*/ 391912 w 1717675"/>
                  <a:gd name="T74" fmla="*/ 391912 w 1717675"/>
                  <a:gd name="T75" fmla="*/ 391912 w 1717675"/>
                  <a:gd name="T76" fmla="*/ 391912 w 1717675"/>
                  <a:gd name="T77" fmla="*/ 391912 w 1717675"/>
                  <a:gd name="T78" fmla="*/ 391912 w 1717675"/>
                  <a:gd name="T79" fmla="*/ 391912 w 1717675"/>
                  <a:gd name="T80" fmla="*/ 391912 w 1717675"/>
                  <a:gd name="T81" fmla="*/ 391912 w 1717675"/>
                  <a:gd name="T82" fmla="*/ 391912 w 1717675"/>
                  <a:gd name="T83" fmla="*/ 391912 w 1717675"/>
                  <a:gd name="T84" fmla="*/ 391912 w 1717675"/>
                  <a:gd name="T85" fmla="*/ 391912 w 1717675"/>
                  <a:gd name="T86" fmla="*/ 391912 w 1717675"/>
                  <a:gd name="T87" fmla="*/ 391912 w 1717675"/>
                  <a:gd name="T88" fmla="*/ 391912 w 1717675"/>
                  <a:gd name="T89" fmla="*/ 391912 w 1717675"/>
                  <a:gd name="T90" fmla="*/ 391912 w 1717675"/>
                  <a:gd name="T91" fmla="*/ 391912 w 1717675"/>
                  <a:gd name="T92" fmla="*/ 391912 w 1717675"/>
                  <a:gd name="T93" fmla="*/ 391912 w 1717675"/>
                  <a:gd name="T94" fmla="*/ 391912 w 1717675"/>
                  <a:gd name="T95" fmla="*/ 391912 w 1717675"/>
                  <a:gd name="T96" fmla="*/ 391912 w 1717675"/>
                  <a:gd name="T97" fmla="*/ 391912 w 1717675"/>
                  <a:gd name="T98" fmla="*/ 391912 w 1717675"/>
                  <a:gd name="T99" fmla="*/ 391912 w 1717675"/>
                  <a:gd name="T100" fmla="*/ 391912 w 1717675"/>
                  <a:gd name="T101" fmla="*/ 391912 w 1717675"/>
                  <a:gd name="T102" fmla="*/ 391912 w 1717675"/>
                  <a:gd name="T103" fmla="*/ 391912 w 1717675"/>
                  <a:gd name="T104" fmla="*/ 391912 w 1717675"/>
                  <a:gd name="T105" fmla="*/ 391912 w 1717675"/>
                  <a:gd name="T106" fmla="*/ 391912 w 1717675"/>
                  <a:gd name="T107" fmla="*/ 391912 w 1717675"/>
                  <a:gd name="T108" fmla="*/ 391912 w 1717675"/>
                  <a:gd name="T109" fmla="*/ 391912 w 1717675"/>
                  <a:gd name="T110" fmla="*/ 391912 w 1717675"/>
                  <a:gd name="T111" fmla="*/ 391912 w 1717675"/>
                  <a:gd name="T112" fmla="*/ 391912 w 1717675"/>
                  <a:gd name="T113" fmla="*/ 391912 w 1717675"/>
                  <a:gd name="T114" fmla="*/ 391912 w 1717675"/>
                  <a:gd name="T115" fmla="*/ 391912 w 1717675"/>
                  <a:gd name="T116" fmla="*/ 391912 w 1717675"/>
                  <a:gd name="T117" fmla="*/ 391912 w 1717675"/>
                  <a:gd name="T118" fmla="*/ 391912 w 1717675"/>
                  <a:gd name="T119" fmla="*/ 391912 w 1717675"/>
                  <a:gd name="T120" fmla="*/ 391912 w 1717675"/>
                  <a:gd name="T121" fmla="*/ 391912 w 17176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60" h="473">
                    <a:moveTo>
                      <a:pt x="29" y="6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29" y="7"/>
                      <a:pt x="28" y="7"/>
                      <a:pt x="28" y="6"/>
                    </a:cubicBezTo>
                    <a:cubicBezTo>
                      <a:pt x="28" y="6"/>
                      <a:pt x="28" y="4"/>
                      <a:pt x="28" y="3"/>
                    </a:cubicBezTo>
                    <a:cubicBezTo>
                      <a:pt x="25" y="2"/>
                      <a:pt x="23" y="2"/>
                      <a:pt x="22" y="4"/>
                    </a:cubicBezTo>
                    <a:cubicBezTo>
                      <a:pt x="21" y="2"/>
                      <a:pt x="21" y="5"/>
                      <a:pt x="20" y="3"/>
                    </a:cubicBezTo>
                    <a:cubicBezTo>
                      <a:pt x="21" y="5"/>
                      <a:pt x="21" y="6"/>
                      <a:pt x="22" y="8"/>
                    </a:cubicBezTo>
                    <a:cubicBezTo>
                      <a:pt x="21" y="7"/>
                      <a:pt x="19" y="8"/>
                      <a:pt x="19" y="6"/>
                    </a:cubicBezTo>
                    <a:cubicBezTo>
                      <a:pt x="18" y="5"/>
                      <a:pt x="18" y="6"/>
                      <a:pt x="18" y="7"/>
                    </a:cubicBezTo>
                    <a:cubicBezTo>
                      <a:pt x="17" y="5"/>
                      <a:pt x="15" y="7"/>
                      <a:pt x="13" y="6"/>
                    </a:cubicBezTo>
                    <a:cubicBezTo>
                      <a:pt x="13" y="7"/>
                      <a:pt x="13" y="7"/>
                      <a:pt x="13" y="8"/>
                    </a:cubicBezTo>
                    <a:cubicBezTo>
                      <a:pt x="12" y="7"/>
                      <a:pt x="12" y="8"/>
                      <a:pt x="11" y="7"/>
                    </a:cubicBezTo>
                    <a:cubicBezTo>
                      <a:pt x="11" y="8"/>
                      <a:pt x="11" y="9"/>
                      <a:pt x="11" y="9"/>
                    </a:cubicBezTo>
                    <a:cubicBezTo>
                      <a:pt x="11" y="9"/>
                      <a:pt x="11" y="10"/>
                      <a:pt x="10" y="9"/>
                    </a:cubicBezTo>
                    <a:cubicBezTo>
                      <a:pt x="10" y="10"/>
                      <a:pt x="9" y="10"/>
                      <a:pt x="8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10" y="12"/>
                      <a:pt x="9" y="11"/>
                      <a:pt x="9" y="11"/>
                    </a:cubicBezTo>
                    <a:cubicBezTo>
                      <a:pt x="10" y="11"/>
                      <a:pt x="10" y="12"/>
                      <a:pt x="10" y="12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11" y="12"/>
                      <a:pt x="11" y="11"/>
                      <a:pt x="12" y="11"/>
                    </a:cubicBezTo>
                    <a:cubicBezTo>
                      <a:pt x="13" y="13"/>
                      <a:pt x="12" y="14"/>
                      <a:pt x="12" y="16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0" y="14"/>
                      <a:pt x="8" y="18"/>
                      <a:pt x="7" y="16"/>
                    </a:cubicBezTo>
                    <a:cubicBezTo>
                      <a:pt x="7" y="17"/>
                      <a:pt x="7" y="18"/>
                      <a:pt x="6" y="18"/>
                    </a:cubicBezTo>
                    <a:cubicBezTo>
                      <a:pt x="5" y="17"/>
                      <a:pt x="2" y="19"/>
                      <a:pt x="2" y="21"/>
                    </a:cubicBezTo>
                    <a:cubicBezTo>
                      <a:pt x="3" y="22"/>
                      <a:pt x="4" y="22"/>
                      <a:pt x="5" y="20"/>
                    </a:cubicBezTo>
                    <a:cubicBezTo>
                      <a:pt x="6" y="22"/>
                      <a:pt x="6" y="19"/>
                      <a:pt x="8" y="20"/>
                    </a:cubicBezTo>
                    <a:cubicBezTo>
                      <a:pt x="8" y="21"/>
                      <a:pt x="8" y="22"/>
                      <a:pt x="7" y="23"/>
                    </a:cubicBezTo>
                    <a:cubicBezTo>
                      <a:pt x="7" y="23"/>
                      <a:pt x="7" y="23"/>
                      <a:pt x="7" y="22"/>
                    </a:cubicBezTo>
                    <a:cubicBezTo>
                      <a:pt x="7" y="23"/>
                      <a:pt x="7" y="23"/>
                      <a:pt x="7" y="24"/>
                    </a:cubicBezTo>
                    <a:cubicBezTo>
                      <a:pt x="5" y="24"/>
                      <a:pt x="5" y="26"/>
                      <a:pt x="3" y="26"/>
                    </a:cubicBezTo>
                    <a:cubicBezTo>
                      <a:pt x="3" y="28"/>
                      <a:pt x="1" y="26"/>
                      <a:pt x="1" y="29"/>
                    </a:cubicBezTo>
                    <a:cubicBezTo>
                      <a:pt x="2" y="28"/>
                      <a:pt x="5" y="28"/>
                      <a:pt x="6" y="27"/>
                    </a:cubicBezTo>
                    <a:cubicBezTo>
                      <a:pt x="6" y="27"/>
                      <a:pt x="7" y="27"/>
                      <a:pt x="7" y="28"/>
                    </a:cubicBezTo>
                    <a:cubicBezTo>
                      <a:pt x="7" y="33"/>
                      <a:pt x="2" y="31"/>
                      <a:pt x="0" y="36"/>
                    </a:cubicBezTo>
                    <a:cubicBezTo>
                      <a:pt x="1" y="37"/>
                      <a:pt x="2" y="35"/>
                      <a:pt x="2" y="34"/>
                    </a:cubicBezTo>
                    <a:cubicBezTo>
                      <a:pt x="3" y="35"/>
                      <a:pt x="4" y="36"/>
                      <a:pt x="5" y="35"/>
                    </a:cubicBezTo>
                    <a:cubicBezTo>
                      <a:pt x="7" y="38"/>
                      <a:pt x="2" y="39"/>
                      <a:pt x="1" y="41"/>
                    </a:cubicBezTo>
                    <a:cubicBezTo>
                      <a:pt x="2" y="41"/>
                      <a:pt x="2" y="42"/>
                      <a:pt x="2" y="43"/>
                    </a:cubicBezTo>
                    <a:cubicBezTo>
                      <a:pt x="2" y="42"/>
                      <a:pt x="3" y="42"/>
                      <a:pt x="3" y="43"/>
                    </a:cubicBezTo>
                    <a:cubicBezTo>
                      <a:pt x="3" y="41"/>
                      <a:pt x="4" y="44"/>
                      <a:pt x="5" y="42"/>
                    </a:cubicBezTo>
                    <a:cubicBezTo>
                      <a:pt x="5" y="41"/>
                      <a:pt x="5" y="40"/>
                      <a:pt x="5" y="40"/>
                    </a:cubicBezTo>
                    <a:cubicBezTo>
                      <a:pt x="6" y="40"/>
                      <a:pt x="6" y="41"/>
                      <a:pt x="6" y="42"/>
                    </a:cubicBezTo>
                    <a:cubicBezTo>
                      <a:pt x="6" y="43"/>
                      <a:pt x="7" y="43"/>
                      <a:pt x="7" y="43"/>
                    </a:cubicBezTo>
                    <a:cubicBezTo>
                      <a:pt x="6" y="45"/>
                      <a:pt x="6" y="45"/>
                      <a:pt x="5" y="46"/>
                    </a:cubicBezTo>
                    <a:cubicBezTo>
                      <a:pt x="5" y="46"/>
                      <a:pt x="5" y="46"/>
                      <a:pt x="5" y="45"/>
                    </a:cubicBezTo>
                    <a:cubicBezTo>
                      <a:pt x="4" y="47"/>
                      <a:pt x="4" y="47"/>
                      <a:pt x="3" y="47"/>
                    </a:cubicBezTo>
                    <a:cubicBezTo>
                      <a:pt x="3" y="48"/>
                      <a:pt x="2" y="49"/>
                      <a:pt x="3" y="49"/>
                    </a:cubicBezTo>
                    <a:cubicBezTo>
                      <a:pt x="3" y="47"/>
                      <a:pt x="4" y="50"/>
                      <a:pt x="5" y="49"/>
                    </a:cubicBezTo>
                    <a:cubicBezTo>
                      <a:pt x="6" y="48"/>
                      <a:pt x="5" y="47"/>
                      <a:pt x="5" y="47"/>
                    </a:cubicBezTo>
                    <a:cubicBezTo>
                      <a:pt x="6" y="48"/>
                      <a:pt x="6" y="50"/>
                      <a:pt x="6" y="51"/>
                    </a:cubicBezTo>
                    <a:cubicBezTo>
                      <a:pt x="5" y="51"/>
                      <a:pt x="5" y="51"/>
                      <a:pt x="4" y="53"/>
                    </a:cubicBezTo>
                    <a:cubicBezTo>
                      <a:pt x="3" y="52"/>
                      <a:pt x="3" y="54"/>
                      <a:pt x="1" y="55"/>
                    </a:cubicBezTo>
                    <a:cubicBezTo>
                      <a:pt x="1" y="55"/>
                      <a:pt x="1" y="57"/>
                      <a:pt x="1" y="58"/>
                    </a:cubicBezTo>
                    <a:cubicBezTo>
                      <a:pt x="2" y="59"/>
                      <a:pt x="2" y="57"/>
                      <a:pt x="3" y="56"/>
                    </a:cubicBezTo>
                    <a:cubicBezTo>
                      <a:pt x="3" y="57"/>
                      <a:pt x="4" y="56"/>
                      <a:pt x="4" y="55"/>
                    </a:cubicBezTo>
                    <a:cubicBezTo>
                      <a:pt x="4" y="57"/>
                      <a:pt x="4" y="58"/>
                      <a:pt x="5" y="58"/>
                    </a:cubicBezTo>
                    <a:cubicBezTo>
                      <a:pt x="5" y="57"/>
                      <a:pt x="4" y="57"/>
                      <a:pt x="5" y="55"/>
                    </a:cubicBezTo>
                    <a:cubicBezTo>
                      <a:pt x="5" y="56"/>
                      <a:pt x="5" y="55"/>
                      <a:pt x="5" y="55"/>
                    </a:cubicBezTo>
                    <a:cubicBezTo>
                      <a:pt x="5" y="58"/>
                      <a:pt x="6" y="54"/>
                      <a:pt x="6" y="55"/>
                    </a:cubicBezTo>
                    <a:cubicBezTo>
                      <a:pt x="5" y="59"/>
                      <a:pt x="3" y="61"/>
                      <a:pt x="1" y="64"/>
                    </a:cubicBezTo>
                    <a:cubicBezTo>
                      <a:pt x="3" y="64"/>
                      <a:pt x="3" y="63"/>
                      <a:pt x="4" y="64"/>
                    </a:cubicBezTo>
                    <a:cubicBezTo>
                      <a:pt x="4" y="63"/>
                      <a:pt x="4" y="61"/>
                      <a:pt x="5" y="62"/>
                    </a:cubicBezTo>
                    <a:cubicBezTo>
                      <a:pt x="5" y="62"/>
                      <a:pt x="5" y="62"/>
                      <a:pt x="5" y="63"/>
                    </a:cubicBezTo>
                    <a:cubicBezTo>
                      <a:pt x="4" y="63"/>
                      <a:pt x="5" y="65"/>
                      <a:pt x="5" y="65"/>
                    </a:cubicBezTo>
                    <a:cubicBezTo>
                      <a:pt x="4" y="66"/>
                      <a:pt x="5" y="67"/>
                      <a:pt x="5" y="68"/>
                    </a:cubicBezTo>
                    <a:cubicBezTo>
                      <a:pt x="5" y="69"/>
                      <a:pt x="4" y="69"/>
                      <a:pt x="4" y="71"/>
                    </a:cubicBezTo>
                    <a:cubicBezTo>
                      <a:pt x="5" y="71"/>
                      <a:pt x="5" y="70"/>
                      <a:pt x="5" y="71"/>
                    </a:cubicBezTo>
                    <a:cubicBezTo>
                      <a:pt x="4" y="72"/>
                      <a:pt x="5" y="72"/>
                      <a:pt x="5" y="75"/>
                    </a:cubicBezTo>
                    <a:cubicBezTo>
                      <a:pt x="5" y="75"/>
                      <a:pt x="4" y="76"/>
                      <a:pt x="5" y="76"/>
                    </a:cubicBezTo>
                    <a:cubicBezTo>
                      <a:pt x="5" y="75"/>
                      <a:pt x="5" y="75"/>
                      <a:pt x="6" y="74"/>
                    </a:cubicBezTo>
                    <a:cubicBezTo>
                      <a:pt x="5" y="76"/>
                      <a:pt x="6" y="82"/>
                      <a:pt x="5" y="80"/>
                    </a:cubicBezTo>
                    <a:cubicBezTo>
                      <a:pt x="4" y="81"/>
                      <a:pt x="5" y="82"/>
                      <a:pt x="4" y="83"/>
                    </a:cubicBezTo>
                    <a:cubicBezTo>
                      <a:pt x="5" y="83"/>
                      <a:pt x="5" y="81"/>
                      <a:pt x="6" y="82"/>
                    </a:cubicBezTo>
                    <a:cubicBezTo>
                      <a:pt x="6" y="83"/>
                      <a:pt x="5" y="82"/>
                      <a:pt x="5" y="83"/>
                    </a:cubicBezTo>
                    <a:cubicBezTo>
                      <a:pt x="6" y="84"/>
                      <a:pt x="5" y="85"/>
                      <a:pt x="5" y="86"/>
                    </a:cubicBezTo>
                    <a:cubicBezTo>
                      <a:pt x="5" y="86"/>
                      <a:pt x="5" y="87"/>
                      <a:pt x="4" y="87"/>
                    </a:cubicBezTo>
                    <a:cubicBezTo>
                      <a:pt x="5" y="90"/>
                      <a:pt x="3" y="93"/>
                      <a:pt x="4" y="96"/>
                    </a:cubicBezTo>
                    <a:cubicBezTo>
                      <a:pt x="5" y="96"/>
                      <a:pt x="5" y="95"/>
                      <a:pt x="5" y="96"/>
                    </a:cubicBezTo>
                    <a:cubicBezTo>
                      <a:pt x="5" y="97"/>
                      <a:pt x="4" y="97"/>
                      <a:pt x="5" y="99"/>
                    </a:cubicBezTo>
                    <a:cubicBezTo>
                      <a:pt x="4" y="98"/>
                      <a:pt x="4" y="98"/>
                      <a:pt x="4" y="98"/>
                    </a:cubicBezTo>
                    <a:cubicBezTo>
                      <a:pt x="4" y="101"/>
                      <a:pt x="5" y="107"/>
                      <a:pt x="4" y="109"/>
                    </a:cubicBezTo>
                    <a:cubicBezTo>
                      <a:pt x="5" y="110"/>
                      <a:pt x="4" y="112"/>
                      <a:pt x="4" y="114"/>
                    </a:cubicBezTo>
                    <a:cubicBezTo>
                      <a:pt x="5" y="115"/>
                      <a:pt x="4" y="118"/>
                      <a:pt x="4" y="120"/>
                    </a:cubicBezTo>
                    <a:cubicBezTo>
                      <a:pt x="4" y="119"/>
                      <a:pt x="4" y="119"/>
                      <a:pt x="5" y="118"/>
                    </a:cubicBezTo>
                    <a:cubicBezTo>
                      <a:pt x="5" y="119"/>
                      <a:pt x="5" y="119"/>
                      <a:pt x="5" y="119"/>
                    </a:cubicBezTo>
                    <a:cubicBezTo>
                      <a:pt x="4" y="120"/>
                      <a:pt x="5" y="120"/>
                      <a:pt x="5" y="121"/>
                    </a:cubicBezTo>
                    <a:cubicBezTo>
                      <a:pt x="5" y="124"/>
                      <a:pt x="4" y="130"/>
                      <a:pt x="5" y="132"/>
                    </a:cubicBezTo>
                    <a:cubicBezTo>
                      <a:pt x="5" y="132"/>
                      <a:pt x="5" y="132"/>
                      <a:pt x="5" y="132"/>
                    </a:cubicBezTo>
                    <a:cubicBezTo>
                      <a:pt x="5" y="134"/>
                      <a:pt x="5" y="136"/>
                      <a:pt x="4" y="139"/>
                    </a:cubicBezTo>
                    <a:cubicBezTo>
                      <a:pt x="5" y="139"/>
                      <a:pt x="5" y="141"/>
                      <a:pt x="5" y="141"/>
                    </a:cubicBezTo>
                    <a:cubicBezTo>
                      <a:pt x="5" y="142"/>
                      <a:pt x="5" y="142"/>
                      <a:pt x="4" y="143"/>
                    </a:cubicBezTo>
                    <a:cubicBezTo>
                      <a:pt x="5" y="144"/>
                      <a:pt x="5" y="142"/>
                      <a:pt x="5" y="143"/>
                    </a:cubicBezTo>
                    <a:cubicBezTo>
                      <a:pt x="4" y="144"/>
                      <a:pt x="6" y="146"/>
                      <a:pt x="5" y="148"/>
                    </a:cubicBezTo>
                    <a:cubicBezTo>
                      <a:pt x="4" y="147"/>
                      <a:pt x="5" y="146"/>
                      <a:pt x="5" y="146"/>
                    </a:cubicBezTo>
                    <a:cubicBezTo>
                      <a:pt x="4" y="146"/>
                      <a:pt x="4" y="150"/>
                      <a:pt x="5" y="149"/>
                    </a:cubicBezTo>
                    <a:cubicBezTo>
                      <a:pt x="5" y="149"/>
                      <a:pt x="6" y="149"/>
                      <a:pt x="6" y="148"/>
                    </a:cubicBezTo>
                    <a:cubicBezTo>
                      <a:pt x="6" y="149"/>
                      <a:pt x="5" y="149"/>
                      <a:pt x="5" y="151"/>
                    </a:cubicBezTo>
                    <a:cubicBezTo>
                      <a:pt x="5" y="152"/>
                      <a:pt x="6" y="152"/>
                      <a:pt x="6" y="153"/>
                    </a:cubicBezTo>
                    <a:cubicBezTo>
                      <a:pt x="5" y="152"/>
                      <a:pt x="5" y="155"/>
                      <a:pt x="6" y="155"/>
                    </a:cubicBezTo>
                    <a:cubicBezTo>
                      <a:pt x="6" y="155"/>
                      <a:pt x="5" y="153"/>
                      <a:pt x="6" y="153"/>
                    </a:cubicBezTo>
                    <a:cubicBezTo>
                      <a:pt x="7" y="153"/>
                      <a:pt x="7" y="153"/>
                      <a:pt x="7" y="155"/>
                    </a:cubicBezTo>
                    <a:cubicBezTo>
                      <a:pt x="7" y="155"/>
                      <a:pt x="7" y="154"/>
                      <a:pt x="6" y="154"/>
                    </a:cubicBezTo>
                    <a:cubicBezTo>
                      <a:pt x="6" y="155"/>
                      <a:pt x="6" y="155"/>
                      <a:pt x="6" y="156"/>
                    </a:cubicBezTo>
                    <a:cubicBezTo>
                      <a:pt x="6" y="155"/>
                      <a:pt x="5" y="157"/>
                      <a:pt x="5" y="158"/>
                    </a:cubicBezTo>
                    <a:cubicBezTo>
                      <a:pt x="6" y="158"/>
                      <a:pt x="6" y="157"/>
                      <a:pt x="6" y="158"/>
                    </a:cubicBezTo>
                    <a:cubicBezTo>
                      <a:pt x="5" y="158"/>
                      <a:pt x="6" y="162"/>
                      <a:pt x="6" y="164"/>
                    </a:cubicBezTo>
                    <a:cubicBezTo>
                      <a:pt x="7" y="165"/>
                      <a:pt x="6" y="165"/>
                      <a:pt x="8" y="167"/>
                    </a:cubicBezTo>
                    <a:cubicBezTo>
                      <a:pt x="7" y="168"/>
                      <a:pt x="7" y="165"/>
                      <a:pt x="6" y="167"/>
                    </a:cubicBezTo>
                    <a:cubicBezTo>
                      <a:pt x="6" y="167"/>
                      <a:pt x="7" y="168"/>
                      <a:pt x="6" y="168"/>
                    </a:cubicBezTo>
                    <a:cubicBezTo>
                      <a:pt x="6" y="169"/>
                      <a:pt x="6" y="167"/>
                      <a:pt x="6" y="167"/>
                    </a:cubicBezTo>
                    <a:cubicBezTo>
                      <a:pt x="6" y="168"/>
                      <a:pt x="5" y="167"/>
                      <a:pt x="5" y="167"/>
                    </a:cubicBezTo>
                    <a:cubicBezTo>
                      <a:pt x="5" y="170"/>
                      <a:pt x="5" y="171"/>
                      <a:pt x="6" y="173"/>
                    </a:cubicBezTo>
                    <a:cubicBezTo>
                      <a:pt x="6" y="172"/>
                      <a:pt x="6" y="171"/>
                      <a:pt x="6" y="170"/>
                    </a:cubicBezTo>
                    <a:cubicBezTo>
                      <a:pt x="6" y="172"/>
                      <a:pt x="7" y="175"/>
                      <a:pt x="6" y="175"/>
                    </a:cubicBezTo>
                    <a:cubicBezTo>
                      <a:pt x="6" y="174"/>
                      <a:pt x="6" y="173"/>
                      <a:pt x="6" y="173"/>
                    </a:cubicBezTo>
                    <a:cubicBezTo>
                      <a:pt x="6" y="174"/>
                      <a:pt x="5" y="173"/>
                      <a:pt x="5" y="174"/>
                    </a:cubicBezTo>
                    <a:cubicBezTo>
                      <a:pt x="6" y="174"/>
                      <a:pt x="6" y="179"/>
                      <a:pt x="6" y="177"/>
                    </a:cubicBezTo>
                    <a:cubicBezTo>
                      <a:pt x="6" y="179"/>
                      <a:pt x="6" y="183"/>
                      <a:pt x="6" y="184"/>
                    </a:cubicBezTo>
                    <a:cubicBezTo>
                      <a:pt x="7" y="184"/>
                      <a:pt x="6" y="183"/>
                      <a:pt x="7" y="183"/>
                    </a:cubicBezTo>
                    <a:cubicBezTo>
                      <a:pt x="7" y="183"/>
                      <a:pt x="7" y="184"/>
                      <a:pt x="7" y="186"/>
                    </a:cubicBezTo>
                    <a:cubicBezTo>
                      <a:pt x="6" y="185"/>
                      <a:pt x="6" y="187"/>
                      <a:pt x="6" y="188"/>
                    </a:cubicBezTo>
                    <a:cubicBezTo>
                      <a:pt x="6" y="187"/>
                      <a:pt x="7" y="186"/>
                      <a:pt x="8" y="186"/>
                    </a:cubicBezTo>
                    <a:cubicBezTo>
                      <a:pt x="7" y="188"/>
                      <a:pt x="7" y="190"/>
                      <a:pt x="7" y="192"/>
                    </a:cubicBezTo>
                    <a:cubicBezTo>
                      <a:pt x="7" y="192"/>
                      <a:pt x="6" y="192"/>
                      <a:pt x="6" y="193"/>
                    </a:cubicBezTo>
                    <a:cubicBezTo>
                      <a:pt x="7" y="193"/>
                      <a:pt x="6" y="194"/>
                      <a:pt x="7" y="195"/>
                    </a:cubicBezTo>
                    <a:cubicBezTo>
                      <a:pt x="6" y="195"/>
                      <a:pt x="6" y="195"/>
                      <a:pt x="6" y="194"/>
                    </a:cubicBezTo>
                    <a:cubicBezTo>
                      <a:pt x="6" y="196"/>
                      <a:pt x="6" y="197"/>
                      <a:pt x="6" y="198"/>
                    </a:cubicBezTo>
                    <a:cubicBezTo>
                      <a:pt x="6" y="199"/>
                      <a:pt x="6" y="198"/>
                      <a:pt x="6" y="198"/>
                    </a:cubicBezTo>
                    <a:cubicBezTo>
                      <a:pt x="7" y="199"/>
                      <a:pt x="7" y="199"/>
                      <a:pt x="7" y="201"/>
                    </a:cubicBezTo>
                    <a:cubicBezTo>
                      <a:pt x="7" y="201"/>
                      <a:pt x="6" y="200"/>
                      <a:pt x="6" y="201"/>
                    </a:cubicBezTo>
                    <a:cubicBezTo>
                      <a:pt x="7" y="201"/>
                      <a:pt x="7" y="203"/>
                      <a:pt x="8" y="203"/>
                    </a:cubicBezTo>
                    <a:cubicBezTo>
                      <a:pt x="8" y="201"/>
                      <a:pt x="8" y="202"/>
                      <a:pt x="8" y="201"/>
                    </a:cubicBezTo>
                    <a:cubicBezTo>
                      <a:pt x="8" y="201"/>
                      <a:pt x="7" y="201"/>
                      <a:pt x="7" y="200"/>
                    </a:cubicBezTo>
                    <a:cubicBezTo>
                      <a:pt x="8" y="200"/>
                      <a:pt x="7" y="197"/>
                      <a:pt x="8" y="197"/>
                    </a:cubicBezTo>
                    <a:cubicBezTo>
                      <a:pt x="8" y="199"/>
                      <a:pt x="9" y="198"/>
                      <a:pt x="10" y="198"/>
                    </a:cubicBezTo>
                    <a:cubicBezTo>
                      <a:pt x="9" y="199"/>
                      <a:pt x="10" y="199"/>
                      <a:pt x="10" y="200"/>
                    </a:cubicBezTo>
                    <a:cubicBezTo>
                      <a:pt x="9" y="199"/>
                      <a:pt x="9" y="200"/>
                      <a:pt x="9" y="201"/>
                    </a:cubicBezTo>
                    <a:cubicBezTo>
                      <a:pt x="9" y="200"/>
                      <a:pt x="10" y="200"/>
                      <a:pt x="10" y="200"/>
                    </a:cubicBezTo>
                    <a:cubicBezTo>
                      <a:pt x="10" y="201"/>
                      <a:pt x="10" y="202"/>
                      <a:pt x="11" y="203"/>
                    </a:cubicBezTo>
                    <a:cubicBezTo>
                      <a:pt x="10" y="203"/>
                      <a:pt x="10" y="203"/>
                      <a:pt x="10" y="204"/>
                    </a:cubicBezTo>
                    <a:cubicBezTo>
                      <a:pt x="10" y="204"/>
                      <a:pt x="10" y="205"/>
                      <a:pt x="11" y="205"/>
                    </a:cubicBezTo>
                    <a:cubicBezTo>
                      <a:pt x="10" y="205"/>
                      <a:pt x="10" y="206"/>
                      <a:pt x="10" y="206"/>
                    </a:cubicBezTo>
                    <a:cubicBezTo>
                      <a:pt x="10" y="205"/>
                      <a:pt x="10" y="203"/>
                      <a:pt x="9" y="203"/>
                    </a:cubicBezTo>
                    <a:cubicBezTo>
                      <a:pt x="8" y="205"/>
                      <a:pt x="9" y="206"/>
                      <a:pt x="10" y="207"/>
                    </a:cubicBezTo>
                    <a:cubicBezTo>
                      <a:pt x="10" y="208"/>
                      <a:pt x="10" y="208"/>
                      <a:pt x="10" y="209"/>
                    </a:cubicBezTo>
                    <a:cubicBezTo>
                      <a:pt x="10" y="209"/>
                      <a:pt x="10" y="210"/>
                      <a:pt x="10" y="210"/>
                    </a:cubicBezTo>
                    <a:cubicBezTo>
                      <a:pt x="9" y="208"/>
                      <a:pt x="10" y="208"/>
                      <a:pt x="10" y="208"/>
                    </a:cubicBezTo>
                    <a:cubicBezTo>
                      <a:pt x="9" y="207"/>
                      <a:pt x="9" y="209"/>
                      <a:pt x="9" y="209"/>
                    </a:cubicBezTo>
                    <a:cubicBezTo>
                      <a:pt x="9" y="208"/>
                      <a:pt x="8" y="208"/>
                      <a:pt x="8" y="209"/>
                    </a:cubicBezTo>
                    <a:cubicBezTo>
                      <a:pt x="9" y="209"/>
                      <a:pt x="9" y="211"/>
                      <a:pt x="9" y="212"/>
                    </a:cubicBezTo>
                    <a:cubicBezTo>
                      <a:pt x="10" y="212"/>
                      <a:pt x="10" y="211"/>
                      <a:pt x="10" y="211"/>
                    </a:cubicBezTo>
                    <a:cubicBezTo>
                      <a:pt x="10" y="212"/>
                      <a:pt x="9" y="213"/>
                      <a:pt x="10" y="214"/>
                    </a:cubicBezTo>
                    <a:cubicBezTo>
                      <a:pt x="10" y="212"/>
                      <a:pt x="10" y="214"/>
                      <a:pt x="10" y="215"/>
                    </a:cubicBezTo>
                    <a:cubicBezTo>
                      <a:pt x="10" y="213"/>
                      <a:pt x="12" y="214"/>
                      <a:pt x="12" y="214"/>
                    </a:cubicBezTo>
                    <a:cubicBezTo>
                      <a:pt x="12" y="215"/>
                      <a:pt x="12" y="217"/>
                      <a:pt x="12" y="217"/>
                    </a:cubicBezTo>
                    <a:cubicBezTo>
                      <a:pt x="11" y="217"/>
                      <a:pt x="11" y="217"/>
                      <a:pt x="11" y="217"/>
                    </a:cubicBezTo>
                    <a:cubicBezTo>
                      <a:pt x="11" y="216"/>
                      <a:pt x="12" y="215"/>
                      <a:pt x="11" y="214"/>
                    </a:cubicBezTo>
                    <a:cubicBezTo>
                      <a:pt x="11" y="215"/>
                      <a:pt x="11" y="215"/>
                      <a:pt x="11" y="215"/>
                    </a:cubicBezTo>
                    <a:cubicBezTo>
                      <a:pt x="11" y="215"/>
                      <a:pt x="11" y="214"/>
                      <a:pt x="11" y="214"/>
                    </a:cubicBezTo>
                    <a:cubicBezTo>
                      <a:pt x="10" y="218"/>
                      <a:pt x="11" y="220"/>
                      <a:pt x="10" y="222"/>
                    </a:cubicBezTo>
                    <a:cubicBezTo>
                      <a:pt x="11" y="222"/>
                      <a:pt x="10" y="224"/>
                      <a:pt x="11" y="225"/>
                    </a:cubicBezTo>
                    <a:cubicBezTo>
                      <a:pt x="11" y="225"/>
                      <a:pt x="11" y="224"/>
                      <a:pt x="11" y="224"/>
                    </a:cubicBezTo>
                    <a:cubicBezTo>
                      <a:pt x="12" y="224"/>
                      <a:pt x="11" y="226"/>
                      <a:pt x="11" y="226"/>
                    </a:cubicBezTo>
                    <a:cubicBezTo>
                      <a:pt x="11" y="226"/>
                      <a:pt x="10" y="227"/>
                      <a:pt x="10" y="226"/>
                    </a:cubicBezTo>
                    <a:cubicBezTo>
                      <a:pt x="10" y="227"/>
                      <a:pt x="10" y="227"/>
                      <a:pt x="10" y="228"/>
                    </a:cubicBezTo>
                    <a:cubicBezTo>
                      <a:pt x="11" y="227"/>
                      <a:pt x="12" y="227"/>
                      <a:pt x="12" y="226"/>
                    </a:cubicBezTo>
                    <a:cubicBezTo>
                      <a:pt x="13" y="227"/>
                      <a:pt x="12" y="227"/>
                      <a:pt x="12" y="228"/>
                    </a:cubicBezTo>
                    <a:cubicBezTo>
                      <a:pt x="11" y="227"/>
                      <a:pt x="12" y="231"/>
                      <a:pt x="11" y="229"/>
                    </a:cubicBezTo>
                    <a:cubicBezTo>
                      <a:pt x="11" y="230"/>
                      <a:pt x="10" y="231"/>
                      <a:pt x="10" y="232"/>
                    </a:cubicBezTo>
                    <a:cubicBezTo>
                      <a:pt x="10" y="231"/>
                      <a:pt x="11" y="231"/>
                      <a:pt x="11" y="232"/>
                    </a:cubicBezTo>
                    <a:cubicBezTo>
                      <a:pt x="11" y="232"/>
                      <a:pt x="11" y="233"/>
                      <a:pt x="10" y="232"/>
                    </a:cubicBezTo>
                    <a:cubicBezTo>
                      <a:pt x="10" y="232"/>
                      <a:pt x="10" y="232"/>
                      <a:pt x="10" y="232"/>
                    </a:cubicBezTo>
                    <a:cubicBezTo>
                      <a:pt x="10" y="232"/>
                      <a:pt x="10" y="230"/>
                      <a:pt x="10" y="230"/>
                    </a:cubicBezTo>
                    <a:cubicBezTo>
                      <a:pt x="10" y="232"/>
                      <a:pt x="9" y="232"/>
                      <a:pt x="9" y="231"/>
                    </a:cubicBezTo>
                    <a:cubicBezTo>
                      <a:pt x="9" y="233"/>
                      <a:pt x="10" y="232"/>
                      <a:pt x="10" y="234"/>
                    </a:cubicBezTo>
                    <a:cubicBezTo>
                      <a:pt x="10" y="234"/>
                      <a:pt x="10" y="235"/>
                      <a:pt x="9" y="234"/>
                    </a:cubicBezTo>
                    <a:cubicBezTo>
                      <a:pt x="9" y="236"/>
                      <a:pt x="10" y="236"/>
                      <a:pt x="10" y="238"/>
                    </a:cubicBezTo>
                    <a:cubicBezTo>
                      <a:pt x="10" y="238"/>
                      <a:pt x="9" y="240"/>
                      <a:pt x="10" y="240"/>
                    </a:cubicBezTo>
                    <a:cubicBezTo>
                      <a:pt x="11" y="240"/>
                      <a:pt x="10" y="236"/>
                      <a:pt x="11" y="235"/>
                    </a:cubicBezTo>
                    <a:cubicBezTo>
                      <a:pt x="11" y="237"/>
                      <a:pt x="12" y="234"/>
                      <a:pt x="13" y="236"/>
                    </a:cubicBezTo>
                    <a:cubicBezTo>
                      <a:pt x="13" y="239"/>
                      <a:pt x="11" y="237"/>
                      <a:pt x="12" y="239"/>
                    </a:cubicBezTo>
                    <a:cubicBezTo>
                      <a:pt x="12" y="238"/>
                      <a:pt x="13" y="239"/>
                      <a:pt x="12" y="239"/>
                    </a:cubicBezTo>
                    <a:cubicBezTo>
                      <a:pt x="13" y="239"/>
                      <a:pt x="15" y="236"/>
                      <a:pt x="15" y="239"/>
                    </a:cubicBezTo>
                    <a:cubicBezTo>
                      <a:pt x="15" y="239"/>
                      <a:pt x="13" y="239"/>
                      <a:pt x="14" y="241"/>
                    </a:cubicBezTo>
                    <a:cubicBezTo>
                      <a:pt x="14" y="240"/>
                      <a:pt x="14" y="241"/>
                      <a:pt x="14" y="242"/>
                    </a:cubicBezTo>
                    <a:cubicBezTo>
                      <a:pt x="14" y="242"/>
                      <a:pt x="15" y="242"/>
                      <a:pt x="15" y="242"/>
                    </a:cubicBezTo>
                    <a:cubicBezTo>
                      <a:pt x="15" y="243"/>
                      <a:pt x="14" y="244"/>
                      <a:pt x="14" y="244"/>
                    </a:cubicBezTo>
                    <a:cubicBezTo>
                      <a:pt x="15" y="245"/>
                      <a:pt x="13" y="246"/>
                      <a:pt x="13" y="246"/>
                    </a:cubicBezTo>
                    <a:cubicBezTo>
                      <a:pt x="14" y="245"/>
                      <a:pt x="14" y="246"/>
                      <a:pt x="15" y="244"/>
                    </a:cubicBezTo>
                    <a:cubicBezTo>
                      <a:pt x="15" y="245"/>
                      <a:pt x="15" y="244"/>
                      <a:pt x="15" y="244"/>
                    </a:cubicBezTo>
                    <a:cubicBezTo>
                      <a:pt x="15" y="246"/>
                      <a:pt x="15" y="247"/>
                      <a:pt x="15" y="249"/>
                    </a:cubicBezTo>
                    <a:cubicBezTo>
                      <a:pt x="17" y="249"/>
                      <a:pt x="14" y="253"/>
                      <a:pt x="15" y="254"/>
                    </a:cubicBezTo>
                    <a:cubicBezTo>
                      <a:pt x="15" y="253"/>
                      <a:pt x="15" y="253"/>
                      <a:pt x="15" y="253"/>
                    </a:cubicBezTo>
                    <a:cubicBezTo>
                      <a:pt x="15" y="254"/>
                      <a:pt x="16" y="252"/>
                      <a:pt x="16" y="254"/>
                    </a:cubicBezTo>
                    <a:cubicBezTo>
                      <a:pt x="16" y="254"/>
                      <a:pt x="16" y="255"/>
                      <a:pt x="15" y="255"/>
                    </a:cubicBezTo>
                    <a:cubicBezTo>
                      <a:pt x="15" y="255"/>
                      <a:pt x="14" y="256"/>
                      <a:pt x="14" y="256"/>
                    </a:cubicBezTo>
                    <a:cubicBezTo>
                      <a:pt x="14" y="256"/>
                      <a:pt x="14" y="257"/>
                      <a:pt x="14" y="257"/>
                    </a:cubicBezTo>
                    <a:cubicBezTo>
                      <a:pt x="15" y="258"/>
                      <a:pt x="15" y="255"/>
                      <a:pt x="15" y="257"/>
                    </a:cubicBezTo>
                    <a:cubicBezTo>
                      <a:pt x="15" y="258"/>
                      <a:pt x="14" y="258"/>
                      <a:pt x="15" y="259"/>
                    </a:cubicBezTo>
                    <a:cubicBezTo>
                      <a:pt x="15" y="257"/>
                      <a:pt x="14" y="261"/>
                      <a:pt x="15" y="260"/>
                    </a:cubicBezTo>
                    <a:cubicBezTo>
                      <a:pt x="15" y="259"/>
                      <a:pt x="15" y="259"/>
                      <a:pt x="15" y="258"/>
                    </a:cubicBezTo>
                    <a:cubicBezTo>
                      <a:pt x="15" y="259"/>
                      <a:pt x="16" y="258"/>
                      <a:pt x="16" y="259"/>
                    </a:cubicBezTo>
                    <a:cubicBezTo>
                      <a:pt x="15" y="260"/>
                      <a:pt x="16" y="260"/>
                      <a:pt x="16" y="262"/>
                    </a:cubicBezTo>
                    <a:cubicBezTo>
                      <a:pt x="15" y="264"/>
                      <a:pt x="13" y="264"/>
                      <a:pt x="14" y="266"/>
                    </a:cubicBezTo>
                    <a:cubicBezTo>
                      <a:pt x="14" y="265"/>
                      <a:pt x="14" y="265"/>
                      <a:pt x="15" y="265"/>
                    </a:cubicBezTo>
                    <a:cubicBezTo>
                      <a:pt x="15" y="267"/>
                      <a:pt x="15" y="267"/>
                      <a:pt x="15" y="267"/>
                    </a:cubicBezTo>
                    <a:cubicBezTo>
                      <a:pt x="16" y="268"/>
                      <a:pt x="15" y="266"/>
                      <a:pt x="16" y="266"/>
                    </a:cubicBezTo>
                    <a:cubicBezTo>
                      <a:pt x="16" y="267"/>
                      <a:pt x="16" y="266"/>
                      <a:pt x="16" y="267"/>
                    </a:cubicBezTo>
                    <a:cubicBezTo>
                      <a:pt x="16" y="267"/>
                      <a:pt x="15" y="267"/>
                      <a:pt x="15" y="268"/>
                    </a:cubicBezTo>
                    <a:cubicBezTo>
                      <a:pt x="16" y="270"/>
                      <a:pt x="16" y="267"/>
                      <a:pt x="17" y="268"/>
                    </a:cubicBezTo>
                    <a:cubicBezTo>
                      <a:pt x="16" y="268"/>
                      <a:pt x="17" y="270"/>
                      <a:pt x="16" y="270"/>
                    </a:cubicBezTo>
                    <a:cubicBezTo>
                      <a:pt x="16" y="270"/>
                      <a:pt x="16" y="270"/>
                      <a:pt x="16" y="270"/>
                    </a:cubicBezTo>
                    <a:cubicBezTo>
                      <a:pt x="16" y="269"/>
                      <a:pt x="16" y="270"/>
                      <a:pt x="16" y="269"/>
                    </a:cubicBezTo>
                    <a:cubicBezTo>
                      <a:pt x="15" y="269"/>
                      <a:pt x="15" y="270"/>
                      <a:pt x="15" y="271"/>
                    </a:cubicBezTo>
                    <a:cubicBezTo>
                      <a:pt x="15" y="272"/>
                      <a:pt x="16" y="272"/>
                      <a:pt x="16" y="273"/>
                    </a:cubicBezTo>
                    <a:cubicBezTo>
                      <a:pt x="16" y="273"/>
                      <a:pt x="15" y="273"/>
                      <a:pt x="15" y="275"/>
                    </a:cubicBezTo>
                    <a:cubicBezTo>
                      <a:pt x="16" y="275"/>
                      <a:pt x="16" y="276"/>
                      <a:pt x="17" y="277"/>
                    </a:cubicBezTo>
                    <a:cubicBezTo>
                      <a:pt x="17" y="280"/>
                      <a:pt x="17" y="280"/>
                      <a:pt x="17" y="283"/>
                    </a:cubicBezTo>
                    <a:cubicBezTo>
                      <a:pt x="16" y="283"/>
                      <a:pt x="17" y="284"/>
                      <a:pt x="17" y="285"/>
                    </a:cubicBezTo>
                    <a:cubicBezTo>
                      <a:pt x="16" y="284"/>
                      <a:pt x="16" y="285"/>
                      <a:pt x="16" y="285"/>
                    </a:cubicBezTo>
                    <a:cubicBezTo>
                      <a:pt x="16" y="287"/>
                      <a:pt x="16" y="288"/>
                      <a:pt x="16" y="289"/>
                    </a:cubicBezTo>
                    <a:cubicBezTo>
                      <a:pt x="17" y="289"/>
                      <a:pt x="16" y="287"/>
                      <a:pt x="17" y="287"/>
                    </a:cubicBezTo>
                    <a:cubicBezTo>
                      <a:pt x="17" y="289"/>
                      <a:pt x="17" y="289"/>
                      <a:pt x="17" y="289"/>
                    </a:cubicBezTo>
                    <a:cubicBezTo>
                      <a:pt x="17" y="289"/>
                      <a:pt x="17" y="289"/>
                      <a:pt x="18" y="290"/>
                    </a:cubicBezTo>
                    <a:cubicBezTo>
                      <a:pt x="18" y="289"/>
                      <a:pt x="17" y="288"/>
                      <a:pt x="18" y="288"/>
                    </a:cubicBezTo>
                    <a:cubicBezTo>
                      <a:pt x="18" y="288"/>
                      <a:pt x="18" y="288"/>
                      <a:pt x="18" y="288"/>
                    </a:cubicBezTo>
                    <a:cubicBezTo>
                      <a:pt x="18" y="291"/>
                      <a:pt x="19" y="294"/>
                      <a:pt x="18" y="295"/>
                    </a:cubicBezTo>
                    <a:cubicBezTo>
                      <a:pt x="18" y="296"/>
                      <a:pt x="18" y="297"/>
                      <a:pt x="18" y="298"/>
                    </a:cubicBezTo>
                    <a:cubicBezTo>
                      <a:pt x="18" y="298"/>
                      <a:pt x="18" y="298"/>
                      <a:pt x="18" y="298"/>
                    </a:cubicBezTo>
                    <a:cubicBezTo>
                      <a:pt x="18" y="301"/>
                      <a:pt x="17" y="301"/>
                      <a:pt x="17" y="304"/>
                    </a:cubicBezTo>
                    <a:cubicBezTo>
                      <a:pt x="18" y="305"/>
                      <a:pt x="18" y="306"/>
                      <a:pt x="18" y="309"/>
                    </a:cubicBezTo>
                    <a:cubicBezTo>
                      <a:pt x="17" y="309"/>
                      <a:pt x="17" y="309"/>
                      <a:pt x="17" y="309"/>
                    </a:cubicBezTo>
                    <a:cubicBezTo>
                      <a:pt x="17" y="310"/>
                      <a:pt x="18" y="310"/>
                      <a:pt x="18" y="310"/>
                    </a:cubicBezTo>
                    <a:cubicBezTo>
                      <a:pt x="17" y="311"/>
                      <a:pt x="17" y="312"/>
                      <a:pt x="17" y="313"/>
                    </a:cubicBezTo>
                    <a:cubicBezTo>
                      <a:pt x="17" y="313"/>
                      <a:pt x="17" y="312"/>
                      <a:pt x="18" y="312"/>
                    </a:cubicBezTo>
                    <a:cubicBezTo>
                      <a:pt x="18" y="314"/>
                      <a:pt x="18" y="312"/>
                      <a:pt x="18" y="311"/>
                    </a:cubicBezTo>
                    <a:cubicBezTo>
                      <a:pt x="19" y="314"/>
                      <a:pt x="18" y="315"/>
                      <a:pt x="19" y="316"/>
                    </a:cubicBezTo>
                    <a:cubicBezTo>
                      <a:pt x="18" y="316"/>
                      <a:pt x="18" y="317"/>
                      <a:pt x="18" y="318"/>
                    </a:cubicBezTo>
                    <a:cubicBezTo>
                      <a:pt x="17" y="317"/>
                      <a:pt x="18" y="315"/>
                      <a:pt x="17" y="316"/>
                    </a:cubicBezTo>
                    <a:cubicBezTo>
                      <a:pt x="17" y="319"/>
                      <a:pt x="17" y="325"/>
                      <a:pt x="18" y="329"/>
                    </a:cubicBezTo>
                    <a:cubicBezTo>
                      <a:pt x="18" y="329"/>
                      <a:pt x="17" y="329"/>
                      <a:pt x="17" y="329"/>
                    </a:cubicBezTo>
                    <a:cubicBezTo>
                      <a:pt x="17" y="331"/>
                      <a:pt x="17" y="334"/>
                      <a:pt x="18" y="334"/>
                    </a:cubicBezTo>
                    <a:cubicBezTo>
                      <a:pt x="18" y="331"/>
                      <a:pt x="18" y="333"/>
                      <a:pt x="18" y="332"/>
                    </a:cubicBezTo>
                    <a:cubicBezTo>
                      <a:pt x="18" y="332"/>
                      <a:pt x="18" y="331"/>
                      <a:pt x="18" y="331"/>
                    </a:cubicBezTo>
                    <a:cubicBezTo>
                      <a:pt x="19" y="331"/>
                      <a:pt x="19" y="330"/>
                      <a:pt x="20" y="331"/>
                    </a:cubicBezTo>
                    <a:cubicBezTo>
                      <a:pt x="20" y="330"/>
                      <a:pt x="20" y="328"/>
                      <a:pt x="20" y="329"/>
                    </a:cubicBezTo>
                    <a:cubicBezTo>
                      <a:pt x="21" y="333"/>
                      <a:pt x="18" y="332"/>
                      <a:pt x="19" y="335"/>
                    </a:cubicBezTo>
                    <a:cubicBezTo>
                      <a:pt x="20" y="334"/>
                      <a:pt x="19" y="333"/>
                      <a:pt x="20" y="332"/>
                    </a:cubicBezTo>
                    <a:cubicBezTo>
                      <a:pt x="20" y="338"/>
                      <a:pt x="20" y="338"/>
                      <a:pt x="20" y="338"/>
                    </a:cubicBezTo>
                    <a:cubicBezTo>
                      <a:pt x="20" y="338"/>
                      <a:pt x="19" y="339"/>
                      <a:pt x="19" y="339"/>
                    </a:cubicBezTo>
                    <a:cubicBezTo>
                      <a:pt x="20" y="339"/>
                      <a:pt x="20" y="339"/>
                      <a:pt x="20" y="340"/>
                    </a:cubicBezTo>
                    <a:cubicBezTo>
                      <a:pt x="20" y="341"/>
                      <a:pt x="20" y="341"/>
                      <a:pt x="19" y="341"/>
                    </a:cubicBezTo>
                    <a:cubicBezTo>
                      <a:pt x="19" y="342"/>
                      <a:pt x="19" y="342"/>
                      <a:pt x="20" y="343"/>
                    </a:cubicBezTo>
                    <a:cubicBezTo>
                      <a:pt x="20" y="342"/>
                      <a:pt x="20" y="342"/>
                      <a:pt x="20" y="342"/>
                    </a:cubicBezTo>
                    <a:cubicBezTo>
                      <a:pt x="20" y="349"/>
                      <a:pt x="21" y="354"/>
                      <a:pt x="21" y="362"/>
                    </a:cubicBezTo>
                    <a:cubicBezTo>
                      <a:pt x="21" y="362"/>
                      <a:pt x="22" y="360"/>
                      <a:pt x="22" y="361"/>
                    </a:cubicBezTo>
                    <a:cubicBezTo>
                      <a:pt x="22" y="362"/>
                      <a:pt x="21" y="362"/>
                      <a:pt x="21" y="362"/>
                    </a:cubicBezTo>
                    <a:cubicBezTo>
                      <a:pt x="21" y="371"/>
                      <a:pt x="22" y="375"/>
                      <a:pt x="22" y="384"/>
                    </a:cubicBezTo>
                    <a:cubicBezTo>
                      <a:pt x="22" y="384"/>
                      <a:pt x="22" y="384"/>
                      <a:pt x="21" y="385"/>
                    </a:cubicBezTo>
                    <a:cubicBezTo>
                      <a:pt x="23" y="386"/>
                      <a:pt x="22" y="387"/>
                      <a:pt x="22" y="389"/>
                    </a:cubicBezTo>
                    <a:cubicBezTo>
                      <a:pt x="23" y="390"/>
                      <a:pt x="23" y="389"/>
                      <a:pt x="24" y="388"/>
                    </a:cubicBezTo>
                    <a:cubicBezTo>
                      <a:pt x="24" y="389"/>
                      <a:pt x="24" y="389"/>
                      <a:pt x="24" y="390"/>
                    </a:cubicBezTo>
                    <a:cubicBezTo>
                      <a:pt x="23" y="390"/>
                      <a:pt x="22" y="390"/>
                      <a:pt x="22" y="391"/>
                    </a:cubicBezTo>
                    <a:cubicBezTo>
                      <a:pt x="23" y="392"/>
                      <a:pt x="22" y="394"/>
                      <a:pt x="23" y="395"/>
                    </a:cubicBezTo>
                    <a:cubicBezTo>
                      <a:pt x="23" y="396"/>
                      <a:pt x="24" y="395"/>
                      <a:pt x="23" y="396"/>
                    </a:cubicBezTo>
                    <a:cubicBezTo>
                      <a:pt x="24" y="397"/>
                      <a:pt x="25" y="396"/>
                      <a:pt x="25" y="397"/>
                    </a:cubicBezTo>
                    <a:cubicBezTo>
                      <a:pt x="25" y="395"/>
                      <a:pt x="26" y="396"/>
                      <a:pt x="26" y="395"/>
                    </a:cubicBezTo>
                    <a:cubicBezTo>
                      <a:pt x="26" y="395"/>
                      <a:pt x="25" y="394"/>
                      <a:pt x="25" y="394"/>
                    </a:cubicBezTo>
                    <a:cubicBezTo>
                      <a:pt x="26" y="394"/>
                      <a:pt x="26" y="393"/>
                      <a:pt x="26" y="393"/>
                    </a:cubicBezTo>
                    <a:cubicBezTo>
                      <a:pt x="27" y="394"/>
                      <a:pt x="27" y="394"/>
                      <a:pt x="28" y="393"/>
                    </a:cubicBezTo>
                    <a:cubicBezTo>
                      <a:pt x="27" y="394"/>
                      <a:pt x="28" y="394"/>
                      <a:pt x="28" y="394"/>
                    </a:cubicBezTo>
                    <a:cubicBezTo>
                      <a:pt x="28" y="394"/>
                      <a:pt x="28" y="393"/>
                      <a:pt x="28" y="393"/>
                    </a:cubicBezTo>
                    <a:cubicBezTo>
                      <a:pt x="29" y="393"/>
                      <a:pt x="29" y="395"/>
                      <a:pt x="29" y="395"/>
                    </a:cubicBezTo>
                    <a:cubicBezTo>
                      <a:pt x="29" y="395"/>
                      <a:pt x="29" y="395"/>
                      <a:pt x="29" y="396"/>
                    </a:cubicBezTo>
                    <a:cubicBezTo>
                      <a:pt x="29" y="396"/>
                      <a:pt x="30" y="396"/>
                      <a:pt x="29" y="398"/>
                    </a:cubicBezTo>
                    <a:cubicBezTo>
                      <a:pt x="29" y="398"/>
                      <a:pt x="29" y="397"/>
                      <a:pt x="29" y="397"/>
                    </a:cubicBezTo>
                    <a:cubicBezTo>
                      <a:pt x="29" y="399"/>
                      <a:pt x="30" y="399"/>
                      <a:pt x="30" y="400"/>
                    </a:cubicBezTo>
                    <a:cubicBezTo>
                      <a:pt x="31" y="401"/>
                      <a:pt x="30" y="400"/>
                      <a:pt x="30" y="401"/>
                    </a:cubicBezTo>
                    <a:cubicBezTo>
                      <a:pt x="30" y="402"/>
                      <a:pt x="30" y="402"/>
                      <a:pt x="31" y="403"/>
                    </a:cubicBezTo>
                    <a:cubicBezTo>
                      <a:pt x="30" y="404"/>
                      <a:pt x="30" y="404"/>
                      <a:pt x="30" y="405"/>
                    </a:cubicBezTo>
                    <a:cubicBezTo>
                      <a:pt x="30" y="404"/>
                      <a:pt x="31" y="403"/>
                      <a:pt x="32" y="405"/>
                    </a:cubicBezTo>
                    <a:cubicBezTo>
                      <a:pt x="31" y="402"/>
                      <a:pt x="30" y="400"/>
                      <a:pt x="32" y="401"/>
                    </a:cubicBezTo>
                    <a:cubicBezTo>
                      <a:pt x="33" y="401"/>
                      <a:pt x="32" y="400"/>
                      <a:pt x="33" y="399"/>
                    </a:cubicBezTo>
                    <a:cubicBezTo>
                      <a:pt x="33" y="401"/>
                      <a:pt x="33" y="402"/>
                      <a:pt x="33" y="404"/>
                    </a:cubicBezTo>
                    <a:cubicBezTo>
                      <a:pt x="34" y="405"/>
                      <a:pt x="33" y="407"/>
                      <a:pt x="34" y="407"/>
                    </a:cubicBezTo>
                    <a:cubicBezTo>
                      <a:pt x="34" y="406"/>
                      <a:pt x="33" y="403"/>
                      <a:pt x="34" y="404"/>
                    </a:cubicBezTo>
                    <a:cubicBezTo>
                      <a:pt x="34" y="403"/>
                      <a:pt x="34" y="402"/>
                      <a:pt x="34" y="400"/>
                    </a:cubicBezTo>
                    <a:cubicBezTo>
                      <a:pt x="34" y="400"/>
                      <a:pt x="35" y="399"/>
                      <a:pt x="35" y="399"/>
                    </a:cubicBezTo>
                    <a:cubicBezTo>
                      <a:pt x="34" y="399"/>
                      <a:pt x="34" y="400"/>
                      <a:pt x="34" y="400"/>
                    </a:cubicBezTo>
                    <a:cubicBezTo>
                      <a:pt x="34" y="399"/>
                      <a:pt x="34" y="399"/>
                      <a:pt x="34" y="399"/>
                    </a:cubicBezTo>
                    <a:cubicBezTo>
                      <a:pt x="34" y="399"/>
                      <a:pt x="34" y="399"/>
                      <a:pt x="35" y="399"/>
                    </a:cubicBezTo>
                    <a:cubicBezTo>
                      <a:pt x="35" y="396"/>
                      <a:pt x="35" y="392"/>
                      <a:pt x="35" y="390"/>
                    </a:cubicBezTo>
                    <a:cubicBezTo>
                      <a:pt x="35" y="391"/>
                      <a:pt x="35" y="391"/>
                      <a:pt x="35" y="391"/>
                    </a:cubicBezTo>
                    <a:cubicBezTo>
                      <a:pt x="34" y="390"/>
                      <a:pt x="34" y="391"/>
                      <a:pt x="33" y="390"/>
                    </a:cubicBezTo>
                    <a:cubicBezTo>
                      <a:pt x="33" y="389"/>
                      <a:pt x="33" y="389"/>
                      <a:pt x="33" y="389"/>
                    </a:cubicBezTo>
                    <a:cubicBezTo>
                      <a:pt x="35" y="390"/>
                      <a:pt x="35" y="387"/>
                      <a:pt x="36" y="390"/>
                    </a:cubicBezTo>
                    <a:cubicBezTo>
                      <a:pt x="36" y="388"/>
                      <a:pt x="36" y="389"/>
                      <a:pt x="36" y="388"/>
                    </a:cubicBezTo>
                    <a:cubicBezTo>
                      <a:pt x="36" y="388"/>
                      <a:pt x="37" y="388"/>
                      <a:pt x="37" y="388"/>
                    </a:cubicBezTo>
                    <a:cubicBezTo>
                      <a:pt x="36" y="390"/>
                      <a:pt x="36" y="394"/>
                      <a:pt x="37" y="397"/>
                    </a:cubicBezTo>
                    <a:cubicBezTo>
                      <a:pt x="37" y="395"/>
                      <a:pt x="37" y="395"/>
                      <a:pt x="37" y="394"/>
                    </a:cubicBezTo>
                    <a:cubicBezTo>
                      <a:pt x="37" y="395"/>
                      <a:pt x="38" y="394"/>
                      <a:pt x="38" y="394"/>
                    </a:cubicBezTo>
                    <a:cubicBezTo>
                      <a:pt x="38" y="390"/>
                      <a:pt x="37" y="389"/>
                      <a:pt x="38" y="386"/>
                    </a:cubicBezTo>
                    <a:cubicBezTo>
                      <a:pt x="38" y="386"/>
                      <a:pt x="38" y="386"/>
                      <a:pt x="38" y="385"/>
                    </a:cubicBezTo>
                    <a:cubicBezTo>
                      <a:pt x="38" y="385"/>
                      <a:pt x="38" y="383"/>
                      <a:pt x="38" y="383"/>
                    </a:cubicBezTo>
                    <a:cubicBezTo>
                      <a:pt x="38" y="385"/>
                      <a:pt x="40" y="382"/>
                      <a:pt x="40" y="385"/>
                    </a:cubicBezTo>
                    <a:cubicBezTo>
                      <a:pt x="39" y="386"/>
                      <a:pt x="39" y="386"/>
                      <a:pt x="39" y="385"/>
                    </a:cubicBezTo>
                    <a:cubicBezTo>
                      <a:pt x="39" y="387"/>
                      <a:pt x="39" y="388"/>
                      <a:pt x="39" y="388"/>
                    </a:cubicBezTo>
                    <a:cubicBezTo>
                      <a:pt x="39" y="388"/>
                      <a:pt x="39" y="388"/>
                      <a:pt x="39" y="389"/>
                    </a:cubicBezTo>
                    <a:cubicBezTo>
                      <a:pt x="39" y="389"/>
                      <a:pt x="38" y="390"/>
                      <a:pt x="39" y="391"/>
                    </a:cubicBezTo>
                    <a:cubicBezTo>
                      <a:pt x="39" y="390"/>
                      <a:pt x="38" y="393"/>
                      <a:pt x="40" y="392"/>
                    </a:cubicBezTo>
                    <a:cubicBezTo>
                      <a:pt x="40" y="394"/>
                      <a:pt x="39" y="394"/>
                      <a:pt x="40" y="394"/>
                    </a:cubicBezTo>
                    <a:cubicBezTo>
                      <a:pt x="39" y="394"/>
                      <a:pt x="39" y="394"/>
                      <a:pt x="39" y="394"/>
                    </a:cubicBezTo>
                    <a:cubicBezTo>
                      <a:pt x="39" y="395"/>
                      <a:pt x="40" y="400"/>
                      <a:pt x="39" y="397"/>
                    </a:cubicBezTo>
                    <a:cubicBezTo>
                      <a:pt x="39" y="401"/>
                      <a:pt x="38" y="405"/>
                      <a:pt x="40" y="407"/>
                    </a:cubicBezTo>
                    <a:cubicBezTo>
                      <a:pt x="40" y="409"/>
                      <a:pt x="40" y="407"/>
                      <a:pt x="39" y="409"/>
                    </a:cubicBezTo>
                    <a:cubicBezTo>
                      <a:pt x="40" y="409"/>
                      <a:pt x="39" y="413"/>
                      <a:pt x="40" y="413"/>
                    </a:cubicBezTo>
                    <a:cubicBezTo>
                      <a:pt x="40" y="414"/>
                      <a:pt x="40" y="415"/>
                      <a:pt x="39" y="416"/>
                    </a:cubicBezTo>
                    <a:cubicBezTo>
                      <a:pt x="39" y="415"/>
                      <a:pt x="39" y="414"/>
                      <a:pt x="39" y="413"/>
                    </a:cubicBezTo>
                    <a:cubicBezTo>
                      <a:pt x="38" y="414"/>
                      <a:pt x="39" y="415"/>
                      <a:pt x="38" y="415"/>
                    </a:cubicBezTo>
                    <a:cubicBezTo>
                      <a:pt x="38" y="415"/>
                      <a:pt x="38" y="414"/>
                      <a:pt x="38" y="414"/>
                    </a:cubicBezTo>
                    <a:cubicBezTo>
                      <a:pt x="37" y="414"/>
                      <a:pt x="38" y="419"/>
                      <a:pt x="39" y="418"/>
                    </a:cubicBezTo>
                    <a:cubicBezTo>
                      <a:pt x="39" y="417"/>
                      <a:pt x="39" y="416"/>
                      <a:pt x="39" y="416"/>
                    </a:cubicBezTo>
                    <a:cubicBezTo>
                      <a:pt x="39" y="417"/>
                      <a:pt x="39" y="417"/>
                      <a:pt x="40" y="418"/>
                    </a:cubicBezTo>
                    <a:cubicBezTo>
                      <a:pt x="40" y="417"/>
                      <a:pt x="39" y="416"/>
                      <a:pt x="40" y="416"/>
                    </a:cubicBezTo>
                    <a:cubicBezTo>
                      <a:pt x="40" y="416"/>
                      <a:pt x="40" y="418"/>
                      <a:pt x="41" y="419"/>
                    </a:cubicBezTo>
                    <a:cubicBezTo>
                      <a:pt x="40" y="419"/>
                      <a:pt x="40" y="419"/>
                      <a:pt x="40" y="419"/>
                    </a:cubicBezTo>
                    <a:cubicBezTo>
                      <a:pt x="40" y="428"/>
                      <a:pt x="41" y="438"/>
                      <a:pt x="41" y="445"/>
                    </a:cubicBezTo>
                    <a:cubicBezTo>
                      <a:pt x="41" y="445"/>
                      <a:pt x="42" y="444"/>
                      <a:pt x="42" y="446"/>
                    </a:cubicBezTo>
                    <a:cubicBezTo>
                      <a:pt x="41" y="446"/>
                      <a:pt x="41" y="445"/>
                      <a:pt x="41" y="445"/>
                    </a:cubicBezTo>
                    <a:cubicBezTo>
                      <a:pt x="41" y="447"/>
                      <a:pt x="42" y="447"/>
                      <a:pt x="41" y="448"/>
                    </a:cubicBezTo>
                    <a:cubicBezTo>
                      <a:pt x="42" y="448"/>
                      <a:pt x="42" y="448"/>
                      <a:pt x="42" y="449"/>
                    </a:cubicBezTo>
                    <a:cubicBezTo>
                      <a:pt x="41" y="449"/>
                      <a:pt x="42" y="449"/>
                      <a:pt x="41" y="449"/>
                    </a:cubicBezTo>
                    <a:cubicBezTo>
                      <a:pt x="41" y="451"/>
                      <a:pt x="41" y="457"/>
                      <a:pt x="42" y="460"/>
                    </a:cubicBezTo>
                    <a:cubicBezTo>
                      <a:pt x="42" y="460"/>
                      <a:pt x="43" y="460"/>
                      <a:pt x="43" y="461"/>
                    </a:cubicBezTo>
                    <a:cubicBezTo>
                      <a:pt x="42" y="461"/>
                      <a:pt x="43" y="462"/>
                      <a:pt x="42" y="463"/>
                    </a:cubicBezTo>
                    <a:cubicBezTo>
                      <a:pt x="42" y="462"/>
                      <a:pt x="42" y="461"/>
                      <a:pt x="42" y="461"/>
                    </a:cubicBezTo>
                    <a:cubicBezTo>
                      <a:pt x="42" y="462"/>
                      <a:pt x="41" y="467"/>
                      <a:pt x="42" y="466"/>
                    </a:cubicBezTo>
                    <a:cubicBezTo>
                      <a:pt x="42" y="466"/>
                      <a:pt x="42" y="465"/>
                      <a:pt x="42" y="464"/>
                    </a:cubicBezTo>
                    <a:cubicBezTo>
                      <a:pt x="42" y="464"/>
                      <a:pt x="43" y="463"/>
                      <a:pt x="43" y="464"/>
                    </a:cubicBezTo>
                    <a:cubicBezTo>
                      <a:pt x="43" y="465"/>
                      <a:pt x="42" y="465"/>
                      <a:pt x="42" y="466"/>
                    </a:cubicBezTo>
                    <a:cubicBezTo>
                      <a:pt x="43" y="466"/>
                      <a:pt x="43" y="466"/>
                      <a:pt x="43" y="465"/>
                    </a:cubicBezTo>
                    <a:cubicBezTo>
                      <a:pt x="43" y="467"/>
                      <a:pt x="43" y="468"/>
                      <a:pt x="43" y="469"/>
                    </a:cubicBezTo>
                    <a:cubicBezTo>
                      <a:pt x="42" y="469"/>
                      <a:pt x="43" y="467"/>
                      <a:pt x="42" y="467"/>
                    </a:cubicBezTo>
                    <a:cubicBezTo>
                      <a:pt x="42" y="468"/>
                      <a:pt x="42" y="470"/>
                      <a:pt x="42" y="471"/>
                    </a:cubicBezTo>
                    <a:cubicBezTo>
                      <a:pt x="42" y="470"/>
                      <a:pt x="43" y="470"/>
                      <a:pt x="43" y="470"/>
                    </a:cubicBezTo>
                    <a:cubicBezTo>
                      <a:pt x="44" y="471"/>
                      <a:pt x="43" y="473"/>
                      <a:pt x="43" y="473"/>
                    </a:cubicBezTo>
                    <a:cubicBezTo>
                      <a:pt x="44" y="473"/>
                      <a:pt x="43" y="472"/>
                      <a:pt x="43" y="471"/>
                    </a:cubicBezTo>
                    <a:cubicBezTo>
                      <a:pt x="44" y="471"/>
                      <a:pt x="44" y="472"/>
                      <a:pt x="44" y="471"/>
                    </a:cubicBezTo>
                    <a:cubicBezTo>
                      <a:pt x="44" y="469"/>
                      <a:pt x="44" y="471"/>
                      <a:pt x="43" y="470"/>
                    </a:cubicBezTo>
                    <a:cubicBezTo>
                      <a:pt x="44" y="470"/>
                      <a:pt x="43" y="469"/>
                      <a:pt x="43" y="468"/>
                    </a:cubicBezTo>
                    <a:cubicBezTo>
                      <a:pt x="44" y="463"/>
                      <a:pt x="43" y="458"/>
                      <a:pt x="43" y="454"/>
                    </a:cubicBezTo>
                    <a:cubicBezTo>
                      <a:pt x="43" y="454"/>
                      <a:pt x="43" y="454"/>
                      <a:pt x="43" y="454"/>
                    </a:cubicBezTo>
                    <a:cubicBezTo>
                      <a:pt x="43" y="454"/>
                      <a:pt x="43" y="453"/>
                      <a:pt x="43" y="453"/>
                    </a:cubicBezTo>
                    <a:cubicBezTo>
                      <a:pt x="43" y="453"/>
                      <a:pt x="43" y="454"/>
                      <a:pt x="44" y="453"/>
                    </a:cubicBezTo>
                    <a:cubicBezTo>
                      <a:pt x="44" y="451"/>
                      <a:pt x="43" y="448"/>
                      <a:pt x="43" y="447"/>
                    </a:cubicBezTo>
                    <a:cubicBezTo>
                      <a:pt x="43" y="447"/>
                      <a:pt x="43" y="447"/>
                      <a:pt x="43" y="447"/>
                    </a:cubicBezTo>
                    <a:cubicBezTo>
                      <a:pt x="43" y="444"/>
                      <a:pt x="43" y="444"/>
                      <a:pt x="44" y="443"/>
                    </a:cubicBezTo>
                    <a:cubicBezTo>
                      <a:pt x="44" y="441"/>
                      <a:pt x="44" y="444"/>
                      <a:pt x="43" y="443"/>
                    </a:cubicBezTo>
                    <a:cubicBezTo>
                      <a:pt x="44" y="442"/>
                      <a:pt x="44" y="440"/>
                      <a:pt x="44" y="440"/>
                    </a:cubicBezTo>
                    <a:cubicBezTo>
                      <a:pt x="43" y="439"/>
                      <a:pt x="44" y="438"/>
                      <a:pt x="45" y="437"/>
                    </a:cubicBezTo>
                    <a:cubicBezTo>
                      <a:pt x="44" y="437"/>
                      <a:pt x="44" y="438"/>
                      <a:pt x="44" y="437"/>
                    </a:cubicBezTo>
                    <a:cubicBezTo>
                      <a:pt x="44" y="436"/>
                      <a:pt x="44" y="436"/>
                      <a:pt x="45" y="436"/>
                    </a:cubicBezTo>
                    <a:cubicBezTo>
                      <a:pt x="45" y="435"/>
                      <a:pt x="44" y="434"/>
                      <a:pt x="44" y="433"/>
                    </a:cubicBezTo>
                    <a:cubicBezTo>
                      <a:pt x="44" y="434"/>
                      <a:pt x="44" y="435"/>
                      <a:pt x="43" y="436"/>
                    </a:cubicBezTo>
                    <a:cubicBezTo>
                      <a:pt x="43" y="433"/>
                      <a:pt x="44" y="431"/>
                      <a:pt x="45" y="430"/>
                    </a:cubicBezTo>
                    <a:cubicBezTo>
                      <a:pt x="45" y="429"/>
                      <a:pt x="45" y="429"/>
                      <a:pt x="44" y="429"/>
                    </a:cubicBezTo>
                    <a:cubicBezTo>
                      <a:pt x="45" y="427"/>
                      <a:pt x="45" y="428"/>
                      <a:pt x="45" y="426"/>
                    </a:cubicBezTo>
                    <a:cubicBezTo>
                      <a:pt x="44" y="426"/>
                      <a:pt x="44" y="428"/>
                      <a:pt x="43" y="428"/>
                    </a:cubicBezTo>
                    <a:cubicBezTo>
                      <a:pt x="44" y="425"/>
                      <a:pt x="43" y="425"/>
                      <a:pt x="43" y="425"/>
                    </a:cubicBezTo>
                    <a:cubicBezTo>
                      <a:pt x="43" y="422"/>
                      <a:pt x="43" y="418"/>
                      <a:pt x="44" y="416"/>
                    </a:cubicBezTo>
                    <a:cubicBezTo>
                      <a:pt x="44" y="418"/>
                      <a:pt x="44" y="418"/>
                      <a:pt x="44" y="419"/>
                    </a:cubicBezTo>
                    <a:cubicBezTo>
                      <a:pt x="43" y="420"/>
                      <a:pt x="44" y="421"/>
                      <a:pt x="44" y="423"/>
                    </a:cubicBezTo>
                    <a:cubicBezTo>
                      <a:pt x="44" y="423"/>
                      <a:pt x="44" y="421"/>
                      <a:pt x="45" y="421"/>
                    </a:cubicBezTo>
                    <a:cubicBezTo>
                      <a:pt x="44" y="421"/>
                      <a:pt x="44" y="421"/>
                      <a:pt x="44" y="420"/>
                    </a:cubicBezTo>
                    <a:cubicBezTo>
                      <a:pt x="44" y="418"/>
                      <a:pt x="46" y="418"/>
                      <a:pt x="47" y="419"/>
                    </a:cubicBezTo>
                    <a:cubicBezTo>
                      <a:pt x="46" y="417"/>
                      <a:pt x="47" y="417"/>
                      <a:pt x="46" y="416"/>
                    </a:cubicBezTo>
                    <a:cubicBezTo>
                      <a:pt x="46" y="417"/>
                      <a:pt x="46" y="418"/>
                      <a:pt x="46" y="418"/>
                    </a:cubicBezTo>
                    <a:cubicBezTo>
                      <a:pt x="46" y="415"/>
                      <a:pt x="45" y="413"/>
                      <a:pt x="46" y="410"/>
                    </a:cubicBezTo>
                    <a:cubicBezTo>
                      <a:pt x="45" y="405"/>
                      <a:pt x="47" y="400"/>
                      <a:pt x="45" y="396"/>
                    </a:cubicBezTo>
                    <a:cubicBezTo>
                      <a:pt x="45" y="392"/>
                      <a:pt x="47" y="391"/>
                      <a:pt x="49" y="393"/>
                    </a:cubicBezTo>
                    <a:cubicBezTo>
                      <a:pt x="48" y="395"/>
                      <a:pt x="49" y="395"/>
                      <a:pt x="49" y="397"/>
                    </a:cubicBezTo>
                    <a:cubicBezTo>
                      <a:pt x="48" y="396"/>
                      <a:pt x="48" y="398"/>
                      <a:pt x="48" y="398"/>
                    </a:cubicBezTo>
                    <a:cubicBezTo>
                      <a:pt x="48" y="397"/>
                      <a:pt x="47" y="396"/>
                      <a:pt x="47" y="397"/>
                    </a:cubicBezTo>
                    <a:cubicBezTo>
                      <a:pt x="47" y="398"/>
                      <a:pt x="47" y="399"/>
                      <a:pt x="47" y="399"/>
                    </a:cubicBezTo>
                    <a:cubicBezTo>
                      <a:pt x="48" y="398"/>
                      <a:pt x="48" y="400"/>
                      <a:pt x="49" y="398"/>
                    </a:cubicBezTo>
                    <a:cubicBezTo>
                      <a:pt x="49" y="399"/>
                      <a:pt x="49" y="402"/>
                      <a:pt x="50" y="402"/>
                    </a:cubicBezTo>
                    <a:cubicBezTo>
                      <a:pt x="50" y="398"/>
                      <a:pt x="49" y="396"/>
                      <a:pt x="50" y="391"/>
                    </a:cubicBezTo>
                    <a:cubicBezTo>
                      <a:pt x="50" y="392"/>
                      <a:pt x="50" y="393"/>
                      <a:pt x="50" y="394"/>
                    </a:cubicBezTo>
                    <a:cubicBezTo>
                      <a:pt x="50" y="394"/>
                      <a:pt x="50" y="394"/>
                      <a:pt x="50" y="394"/>
                    </a:cubicBezTo>
                    <a:cubicBezTo>
                      <a:pt x="51" y="395"/>
                      <a:pt x="50" y="392"/>
                      <a:pt x="51" y="392"/>
                    </a:cubicBezTo>
                    <a:cubicBezTo>
                      <a:pt x="51" y="392"/>
                      <a:pt x="51" y="392"/>
                      <a:pt x="51" y="393"/>
                    </a:cubicBezTo>
                    <a:cubicBezTo>
                      <a:pt x="51" y="395"/>
                      <a:pt x="51" y="398"/>
                      <a:pt x="52" y="401"/>
                    </a:cubicBezTo>
                    <a:cubicBezTo>
                      <a:pt x="50" y="403"/>
                      <a:pt x="53" y="407"/>
                      <a:pt x="52" y="409"/>
                    </a:cubicBezTo>
                    <a:cubicBezTo>
                      <a:pt x="52" y="410"/>
                      <a:pt x="52" y="410"/>
                      <a:pt x="53" y="410"/>
                    </a:cubicBezTo>
                    <a:cubicBezTo>
                      <a:pt x="53" y="409"/>
                      <a:pt x="53" y="408"/>
                      <a:pt x="54" y="407"/>
                    </a:cubicBezTo>
                    <a:cubicBezTo>
                      <a:pt x="54" y="406"/>
                      <a:pt x="53" y="406"/>
                      <a:pt x="54" y="405"/>
                    </a:cubicBezTo>
                    <a:cubicBezTo>
                      <a:pt x="54" y="405"/>
                      <a:pt x="54" y="405"/>
                      <a:pt x="54" y="404"/>
                    </a:cubicBezTo>
                    <a:cubicBezTo>
                      <a:pt x="54" y="402"/>
                      <a:pt x="54" y="399"/>
                      <a:pt x="54" y="397"/>
                    </a:cubicBezTo>
                    <a:cubicBezTo>
                      <a:pt x="54" y="397"/>
                      <a:pt x="54" y="396"/>
                      <a:pt x="53" y="396"/>
                    </a:cubicBezTo>
                    <a:cubicBezTo>
                      <a:pt x="54" y="396"/>
                      <a:pt x="54" y="395"/>
                      <a:pt x="54" y="396"/>
                    </a:cubicBezTo>
                    <a:cubicBezTo>
                      <a:pt x="54" y="393"/>
                      <a:pt x="53" y="394"/>
                      <a:pt x="53" y="394"/>
                    </a:cubicBezTo>
                    <a:cubicBezTo>
                      <a:pt x="53" y="393"/>
                      <a:pt x="54" y="393"/>
                      <a:pt x="54" y="392"/>
                    </a:cubicBezTo>
                    <a:cubicBezTo>
                      <a:pt x="53" y="392"/>
                      <a:pt x="52" y="391"/>
                      <a:pt x="52" y="389"/>
                    </a:cubicBezTo>
                    <a:cubicBezTo>
                      <a:pt x="52" y="389"/>
                      <a:pt x="52" y="388"/>
                      <a:pt x="53" y="388"/>
                    </a:cubicBezTo>
                    <a:cubicBezTo>
                      <a:pt x="52" y="390"/>
                      <a:pt x="53" y="390"/>
                      <a:pt x="54" y="390"/>
                    </a:cubicBezTo>
                    <a:cubicBezTo>
                      <a:pt x="54" y="389"/>
                      <a:pt x="54" y="389"/>
                      <a:pt x="54" y="388"/>
                    </a:cubicBezTo>
                    <a:cubicBezTo>
                      <a:pt x="54" y="388"/>
                      <a:pt x="53" y="389"/>
                      <a:pt x="53" y="388"/>
                    </a:cubicBezTo>
                    <a:cubicBezTo>
                      <a:pt x="53" y="387"/>
                      <a:pt x="55" y="387"/>
                      <a:pt x="54" y="385"/>
                    </a:cubicBezTo>
                    <a:cubicBezTo>
                      <a:pt x="54" y="386"/>
                      <a:pt x="53" y="386"/>
                      <a:pt x="53" y="386"/>
                    </a:cubicBezTo>
                    <a:cubicBezTo>
                      <a:pt x="54" y="385"/>
                      <a:pt x="54" y="384"/>
                      <a:pt x="54" y="382"/>
                    </a:cubicBezTo>
                    <a:cubicBezTo>
                      <a:pt x="53" y="382"/>
                      <a:pt x="53" y="379"/>
                      <a:pt x="54" y="378"/>
                    </a:cubicBezTo>
                    <a:cubicBezTo>
                      <a:pt x="53" y="378"/>
                      <a:pt x="52" y="376"/>
                      <a:pt x="52" y="377"/>
                    </a:cubicBezTo>
                    <a:cubicBezTo>
                      <a:pt x="52" y="375"/>
                      <a:pt x="52" y="373"/>
                      <a:pt x="51" y="374"/>
                    </a:cubicBezTo>
                    <a:cubicBezTo>
                      <a:pt x="51" y="375"/>
                      <a:pt x="51" y="379"/>
                      <a:pt x="52" y="378"/>
                    </a:cubicBezTo>
                    <a:cubicBezTo>
                      <a:pt x="52" y="379"/>
                      <a:pt x="52" y="380"/>
                      <a:pt x="52" y="381"/>
                    </a:cubicBezTo>
                    <a:cubicBezTo>
                      <a:pt x="52" y="380"/>
                      <a:pt x="51" y="379"/>
                      <a:pt x="51" y="380"/>
                    </a:cubicBezTo>
                    <a:cubicBezTo>
                      <a:pt x="51" y="381"/>
                      <a:pt x="52" y="381"/>
                      <a:pt x="52" y="382"/>
                    </a:cubicBezTo>
                    <a:cubicBezTo>
                      <a:pt x="52" y="383"/>
                      <a:pt x="51" y="382"/>
                      <a:pt x="51" y="383"/>
                    </a:cubicBezTo>
                    <a:cubicBezTo>
                      <a:pt x="52" y="386"/>
                      <a:pt x="51" y="389"/>
                      <a:pt x="51" y="391"/>
                    </a:cubicBezTo>
                    <a:cubicBezTo>
                      <a:pt x="51" y="390"/>
                      <a:pt x="50" y="389"/>
                      <a:pt x="49" y="388"/>
                    </a:cubicBezTo>
                    <a:cubicBezTo>
                      <a:pt x="50" y="388"/>
                      <a:pt x="50" y="387"/>
                      <a:pt x="50" y="387"/>
                    </a:cubicBezTo>
                    <a:cubicBezTo>
                      <a:pt x="49" y="388"/>
                      <a:pt x="50" y="386"/>
                      <a:pt x="50" y="385"/>
                    </a:cubicBezTo>
                    <a:cubicBezTo>
                      <a:pt x="49" y="385"/>
                      <a:pt x="49" y="387"/>
                      <a:pt x="49" y="386"/>
                    </a:cubicBezTo>
                    <a:cubicBezTo>
                      <a:pt x="49" y="384"/>
                      <a:pt x="50" y="384"/>
                      <a:pt x="50" y="384"/>
                    </a:cubicBezTo>
                    <a:cubicBezTo>
                      <a:pt x="50" y="384"/>
                      <a:pt x="49" y="383"/>
                      <a:pt x="50" y="382"/>
                    </a:cubicBezTo>
                    <a:cubicBezTo>
                      <a:pt x="50" y="381"/>
                      <a:pt x="49" y="381"/>
                      <a:pt x="49" y="379"/>
                    </a:cubicBezTo>
                    <a:cubicBezTo>
                      <a:pt x="49" y="379"/>
                      <a:pt x="49" y="379"/>
                      <a:pt x="48" y="379"/>
                    </a:cubicBezTo>
                    <a:cubicBezTo>
                      <a:pt x="48" y="377"/>
                      <a:pt x="47" y="379"/>
                      <a:pt x="47" y="377"/>
                    </a:cubicBezTo>
                    <a:cubicBezTo>
                      <a:pt x="48" y="377"/>
                      <a:pt x="49" y="379"/>
                      <a:pt x="50" y="378"/>
                    </a:cubicBezTo>
                    <a:cubicBezTo>
                      <a:pt x="50" y="377"/>
                      <a:pt x="49" y="377"/>
                      <a:pt x="49" y="376"/>
                    </a:cubicBezTo>
                    <a:cubicBezTo>
                      <a:pt x="50" y="376"/>
                      <a:pt x="49" y="373"/>
                      <a:pt x="49" y="372"/>
                    </a:cubicBezTo>
                    <a:cubicBezTo>
                      <a:pt x="49" y="373"/>
                      <a:pt x="49" y="372"/>
                      <a:pt x="48" y="373"/>
                    </a:cubicBezTo>
                    <a:cubicBezTo>
                      <a:pt x="48" y="369"/>
                      <a:pt x="47" y="370"/>
                      <a:pt x="47" y="367"/>
                    </a:cubicBezTo>
                    <a:cubicBezTo>
                      <a:pt x="48" y="367"/>
                      <a:pt x="48" y="367"/>
                      <a:pt x="48" y="367"/>
                    </a:cubicBezTo>
                    <a:cubicBezTo>
                      <a:pt x="47" y="364"/>
                      <a:pt x="47" y="359"/>
                      <a:pt x="46" y="359"/>
                    </a:cubicBezTo>
                    <a:cubicBezTo>
                      <a:pt x="47" y="359"/>
                      <a:pt x="47" y="358"/>
                      <a:pt x="47" y="358"/>
                    </a:cubicBezTo>
                    <a:cubicBezTo>
                      <a:pt x="47" y="358"/>
                      <a:pt x="47" y="358"/>
                      <a:pt x="47" y="358"/>
                    </a:cubicBezTo>
                    <a:cubicBezTo>
                      <a:pt x="47" y="355"/>
                      <a:pt x="46" y="354"/>
                      <a:pt x="47" y="352"/>
                    </a:cubicBezTo>
                    <a:cubicBezTo>
                      <a:pt x="47" y="352"/>
                      <a:pt x="47" y="352"/>
                      <a:pt x="47" y="352"/>
                    </a:cubicBezTo>
                    <a:cubicBezTo>
                      <a:pt x="47" y="351"/>
                      <a:pt x="47" y="349"/>
                      <a:pt x="47" y="348"/>
                    </a:cubicBezTo>
                    <a:cubicBezTo>
                      <a:pt x="46" y="347"/>
                      <a:pt x="47" y="345"/>
                      <a:pt x="47" y="343"/>
                    </a:cubicBezTo>
                    <a:cubicBezTo>
                      <a:pt x="46" y="342"/>
                      <a:pt x="46" y="344"/>
                      <a:pt x="46" y="343"/>
                    </a:cubicBezTo>
                    <a:cubicBezTo>
                      <a:pt x="46" y="341"/>
                      <a:pt x="46" y="340"/>
                      <a:pt x="46" y="339"/>
                    </a:cubicBezTo>
                    <a:cubicBezTo>
                      <a:pt x="46" y="339"/>
                      <a:pt x="46" y="337"/>
                      <a:pt x="45" y="338"/>
                    </a:cubicBezTo>
                    <a:cubicBezTo>
                      <a:pt x="46" y="339"/>
                      <a:pt x="45" y="339"/>
                      <a:pt x="45" y="338"/>
                    </a:cubicBezTo>
                    <a:cubicBezTo>
                      <a:pt x="46" y="343"/>
                      <a:pt x="45" y="345"/>
                      <a:pt x="46" y="349"/>
                    </a:cubicBezTo>
                    <a:cubicBezTo>
                      <a:pt x="46" y="349"/>
                      <a:pt x="45" y="348"/>
                      <a:pt x="45" y="348"/>
                    </a:cubicBezTo>
                    <a:cubicBezTo>
                      <a:pt x="45" y="350"/>
                      <a:pt x="46" y="353"/>
                      <a:pt x="45" y="354"/>
                    </a:cubicBezTo>
                    <a:cubicBezTo>
                      <a:pt x="45" y="354"/>
                      <a:pt x="45" y="357"/>
                      <a:pt x="46" y="358"/>
                    </a:cubicBezTo>
                    <a:cubicBezTo>
                      <a:pt x="44" y="359"/>
                      <a:pt x="46" y="362"/>
                      <a:pt x="46" y="363"/>
                    </a:cubicBezTo>
                    <a:cubicBezTo>
                      <a:pt x="46" y="363"/>
                      <a:pt x="45" y="363"/>
                      <a:pt x="45" y="363"/>
                    </a:cubicBezTo>
                    <a:cubicBezTo>
                      <a:pt x="45" y="365"/>
                      <a:pt x="44" y="366"/>
                      <a:pt x="45" y="367"/>
                    </a:cubicBezTo>
                    <a:cubicBezTo>
                      <a:pt x="45" y="367"/>
                      <a:pt x="45" y="369"/>
                      <a:pt x="44" y="368"/>
                    </a:cubicBezTo>
                    <a:cubicBezTo>
                      <a:pt x="44" y="368"/>
                      <a:pt x="44" y="368"/>
                      <a:pt x="44" y="368"/>
                    </a:cubicBezTo>
                    <a:cubicBezTo>
                      <a:pt x="44" y="369"/>
                      <a:pt x="45" y="372"/>
                      <a:pt x="44" y="372"/>
                    </a:cubicBezTo>
                    <a:cubicBezTo>
                      <a:pt x="44" y="370"/>
                      <a:pt x="44" y="368"/>
                      <a:pt x="43" y="366"/>
                    </a:cubicBezTo>
                    <a:cubicBezTo>
                      <a:pt x="45" y="366"/>
                      <a:pt x="45" y="366"/>
                      <a:pt x="45" y="366"/>
                    </a:cubicBezTo>
                    <a:cubicBezTo>
                      <a:pt x="44" y="364"/>
                      <a:pt x="44" y="364"/>
                      <a:pt x="45" y="362"/>
                    </a:cubicBezTo>
                    <a:cubicBezTo>
                      <a:pt x="44" y="362"/>
                      <a:pt x="44" y="362"/>
                      <a:pt x="43" y="361"/>
                    </a:cubicBezTo>
                    <a:cubicBezTo>
                      <a:pt x="43" y="363"/>
                      <a:pt x="43" y="365"/>
                      <a:pt x="43" y="366"/>
                    </a:cubicBezTo>
                    <a:cubicBezTo>
                      <a:pt x="43" y="366"/>
                      <a:pt x="42" y="366"/>
                      <a:pt x="42" y="366"/>
                    </a:cubicBezTo>
                    <a:cubicBezTo>
                      <a:pt x="43" y="364"/>
                      <a:pt x="42" y="363"/>
                      <a:pt x="43" y="360"/>
                    </a:cubicBezTo>
                    <a:cubicBezTo>
                      <a:pt x="42" y="361"/>
                      <a:pt x="43" y="357"/>
                      <a:pt x="42" y="357"/>
                    </a:cubicBezTo>
                    <a:cubicBezTo>
                      <a:pt x="42" y="359"/>
                      <a:pt x="41" y="356"/>
                      <a:pt x="41" y="357"/>
                    </a:cubicBezTo>
                    <a:cubicBezTo>
                      <a:pt x="39" y="359"/>
                      <a:pt x="42" y="367"/>
                      <a:pt x="40" y="368"/>
                    </a:cubicBezTo>
                    <a:cubicBezTo>
                      <a:pt x="40" y="364"/>
                      <a:pt x="41" y="362"/>
                      <a:pt x="39" y="359"/>
                    </a:cubicBezTo>
                    <a:cubicBezTo>
                      <a:pt x="39" y="360"/>
                      <a:pt x="39" y="360"/>
                      <a:pt x="38" y="361"/>
                    </a:cubicBezTo>
                    <a:cubicBezTo>
                      <a:pt x="39" y="362"/>
                      <a:pt x="39" y="360"/>
                      <a:pt x="39" y="362"/>
                    </a:cubicBezTo>
                    <a:cubicBezTo>
                      <a:pt x="39" y="365"/>
                      <a:pt x="38" y="366"/>
                      <a:pt x="39" y="369"/>
                    </a:cubicBezTo>
                    <a:cubicBezTo>
                      <a:pt x="38" y="369"/>
                      <a:pt x="40" y="371"/>
                      <a:pt x="38" y="374"/>
                    </a:cubicBezTo>
                    <a:cubicBezTo>
                      <a:pt x="40" y="376"/>
                      <a:pt x="38" y="378"/>
                      <a:pt x="39" y="379"/>
                    </a:cubicBezTo>
                    <a:cubicBezTo>
                      <a:pt x="39" y="380"/>
                      <a:pt x="39" y="380"/>
                      <a:pt x="39" y="381"/>
                    </a:cubicBezTo>
                    <a:cubicBezTo>
                      <a:pt x="39" y="382"/>
                      <a:pt x="39" y="381"/>
                      <a:pt x="39" y="382"/>
                    </a:cubicBezTo>
                    <a:cubicBezTo>
                      <a:pt x="39" y="382"/>
                      <a:pt x="39" y="383"/>
                      <a:pt x="39" y="383"/>
                    </a:cubicBezTo>
                    <a:cubicBezTo>
                      <a:pt x="38" y="383"/>
                      <a:pt x="38" y="383"/>
                      <a:pt x="37" y="383"/>
                    </a:cubicBezTo>
                    <a:cubicBezTo>
                      <a:pt x="37" y="384"/>
                      <a:pt x="38" y="385"/>
                      <a:pt x="37" y="386"/>
                    </a:cubicBezTo>
                    <a:cubicBezTo>
                      <a:pt x="37" y="385"/>
                      <a:pt x="36" y="385"/>
                      <a:pt x="36" y="383"/>
                    </a:cubicBezTo>
                    <a:cubicBezTo>
                      <a:pt x="38" y="383"/>
                      <a:pt x="36" y="380"/>
                      <a:pt x="37" y="380"/>
                    </a:cubicBezTo>
                    <a:cubicBezTo>
                      <a:pt x="37" y="380"/>
                      <a:pt x="36" y="379"/>
                      <a:pt x="36" y="380"/>
                    </a:cubicBezTo>
                    <a:cubicBezTo>
                      <a:pt x="36" y="380"/>
                      <a:pt x="36" y="380"/>
                      <a:pt x="36" y="380"/>
                    </a:cubicBezTo>
                    <a:cubicBezTo>
                      <a:pt x="36" y="382"/>
                      <a:pt x="36" y="383"/>
                      <a:pt x="36" y="384"/>
                    </a:cubicBezTo>
                    <a:cubicBezTo>
                      <a:pt x="35" y="384"/>
                      <a:pt x="35" y="382"/>
                      <a:pt x="34" y="382"/>
                    </a:cubicBezTo>
                    <a:cubicBezTo>
                      <a:pt x="36" y="381"/>
                      <a:pt x="34" y="378"/>
                      <a:pt x="35" y="377"/>
                    </a:cubicBezTo>
                    <a:cubicBezTo>
                      <a:pt x="36" y="377"/>
                      <a:pt x="37" y="378"/>
                      <a:pt x="37" y="376"/>
                    </a:cubicBezTo>
                    <a:cubicBezTo>
                      <a:pt x="37" y="376"/>
                      <a:pt x="37" y="376"/>
                      <a:pt x="37" y="375"/>
                    </a:cubicBezTo>
                    <a:cubicBezTo>
                      <a:pt x="36" y="378"/>
                      <a:pt x="35" y="376"/>
                      <a:pt x="34" y="375"/>
                    </a:cubicBezTo>
                    <a:cubicBezTo>
                      <a:pt x="34" y="372"/>
                      <a:pt x="35" y="375"/>
                      <a:pt x="35" y="374"/>
                    </a:cubicBezTo>
                    <a:cubicBezTo>
                      <a:pt x="35" y="374"/>
                      <a:pt x="35" y="374"/>
                      <a:pt x="35" y="373"/>
                    </a:cubicBezTo>
                    <a:cubicBezTo>
                      <a:pt x="35" y="373"/>
                      <a:pt x="35" y="373"/>
                      <a:pt x="35" y="373"/>
                    </a:cubicBezTo>
                    <a:cubicBezTo>
                      <a:pt x="35" y="373"/>
                      <a:pt x="34" y="374"/>
                      <a:pt x="34" y="372"/>
                    </a:cubicBezTo>
                    <a:cubicBezTo>
                      <a:pt x="33" y="372"/>
                      <a:pt x="34" y="374"/>
                      <a:pt x="33" y="375"/>
                    </a:cubicBezTo>
                    <a:cubicBezTo>
                      <a:pt x="33" y="374"/>
                      <a:pt x="33" y="373"/>
                      <a:pt x="33" y="372"/>
                    </a:cubicBezTo>
                    <a:cubicBezTo>
                      <a:pt x="33" y="371"/>
                      <a:pt x="34" y="372"/>
                      <a:pt x="34" y="370"/>
                    </a:cubicBezTo>
                    <a:cubicBezTo>
                      <a:pt x="33" y="370"/>
                      <a:pt x="33" y="371"/>
                      <a:pt x="32" y="371"/>
                    </a:cubicBezTo>
                    <a:cubicBezTo>
                      <a:pt x="32" y="372"/>
                      <a:pt x="32" y="373"/>
                      <a:pt x="32" y="373"/>
                    </a:cubicBezTo>
                    <a:cubicBezTo>
                      <a:pt x="32" y="372"/>
                      <a:pt x="32" y="373"/>
                      <a:pt x="31" y="373"/>
                    </a:cubicBezTo>
                    <a:cubicBezTo>
                      <a:pt x="31" y="373"/>
                      <a:pt x="30" y="373"/>
                      <a:pt x="30" y="372"/>
                    </a:cubicBezTo>
                    <a:cubicBezTo>
                      <a:pt x="30" y="372"/>
                      <a:pt x="31" y="372"/>
                      <a:pt x="31" y="372"/>
                    </a:cubicBezTo>
                    <a:cubicBezTo>
                      <a:pt x="31" y="372"/>
                      <a:pt x="31" y="372"/>
                      <a:pt x="31" y="372"/>
                    </a:cubicBezTo>
                    <a:cubicBezTo>
                      <a:pt x="31" y="372"/>
                      <a:pt x="32" y="372"/>
                      <a:pt x="32" y="371"/>
                    </a:cubicBezTo>
                    <a:cubicBezTo>
                      <a:pt x="31" y="371"/>
                      <a:pt x="31" y="369"/>
                      <a:pt x="31" y="371"/>
                    </a:cubicBezTo>
                    <a:cubicBezTo>
                      <a:pt x="30" y="370"/>
                      <a:pt x="31" y="369"/>
                      <a:pt x="31" y="369"/>
                    </a:cubicBezTo>
                    <a:cubicBezTo>
                      <a:pt x="31" y="367"/>
                      <a:pt x="30" y="369"/>
                      <a:pt x="30" y="368"/>
                    </a:cubicBezTo>
                    <a:cubicBezTo>
                      <a:pt x="32" y="366"/>
                      <a:pt x="32" y="366"/>
                      <a:pt x="30" y="366"/>
                    </a:cubicBezTo>
                    <a:cubicBezTo>
                      <a:pt x="30" y="366"/>
                      <a:pt x="31" y="365"/>
                      <a:pt x="31" y="365"/>
                    </a:cubicBezTo>
                    <a:cubicBezTo>
                      <a:pt x="31" y="365"/>
                      <a:pt x="31" y="366"/>
                      <a:pt x="31" y="366"/>
                    </a:cubicBezTo>
                    <a:cubicBezTo>
                      <a:pt x="31" y="366"/>
                      <a:pt x="31" y="365"/>
                      <a:pt x="32" y="366"/>
                    </a:cubicBezTo>
                    <a:cubicBezTo>
                      <a:pt x="31" y="364"/>
                      <a:pt x="31" y="362"/>
                      <a:pt x="32" y="362"/>
                    </a:cubicBezTo>
                    <a:cubicBezTo>
                      <a:pt x="32" y="363"/>
                      <a:pt x="33" y="362"/>
                      <a:pt x="33" y="364"/>
                    </a:cubicBezTo>
                    <a:cubicBezTo>
                      <a:pt x="34" y="364"/>
                      <a:pt x="35" y="361"/>
                      <a:pt x="34" y="360"/>
                    </a:cubicBezTo>
                    <a:cubicBezTo>
                      <a:pt x="34" y="363"/>
                      <a:pt x="34" y="360"/>
                      <a:pt x="33" y="360"/>
                    </a:cubicBezTo>
                    <a:cubicBezTo>
                      <a:pt x="33" y="360"/>
                      <a:pt x="33" y="361"/>
                      <a:pt x="33" y="361"/>
                    </a:cubicBezTo>
                    <a:cubicBezTo>
                      <a:pt x="33" y="360"/>
                      <a:pt x="31" y="362"/>
                      <a:pt x="32" y="360"/>
                    </a:cubicBezTo>
                    <a:cubicBezTo>
                      <a:pt x="32" y="359"/>
                      <a:pt x="32" y="360"/>
                      <a:pt x="33" y="360"/>
                    </a:cubicBezTo>
                    <a:cubicBezTo>
                      <a:pt x="33" y="359"/>
                      <a:pt x="33" y="358"/>
                      <a:pt x="33" y="357"/>
                    </a:cubicBezTo>
                    <a:cubicBezTo>
                      <a:pt x="34" y="357"/>
                      <a:pt x="33" y="356"/>
                      <a:pt x="33" y="355"/>
                    </a:cubicBezTo>
                    <a:cubicBezTo>
                      <a:pt x="33" y="354"/>
                      <a:pt x="32" y="354"/>
                      <a:pt x="31" y="354"/>
                    </a:cubicBezTo>
                    <a:cubicBezTo>
                      <a:pt x="31" y="355"/>
                      <a:pt x="32" y="354"/>
                      <a:pt x="32" y="355"/>
                    </a:cubicBezTo>
                    <a:cubicBezTo>
                      <a:pt x="31" y="355"/>
                      <a:pt x="31" y="355"/>
                      <a:pt x="31" y="356"/>
                    </a:cubicBezTo>
                    <a:cubicBezTo>
                      <a:pt x="31" y="353"/>
                      <a:pt x="30" y="350"/>
                      <a:pt x="31" y="348"/>
                    </a:cubicBezTo>
                    <a:cubicBezTo>
                      <a:pt x="30" y="348"/>
                      <a:pt x="30" y="348"/>
                      <a:pt x="30" y="347"/>
                    </a:cubicBezTo>
                    <a:cubicBezTo>
                      <a:pt x="30" y="346"/>
                      <a:pt x="30" y="347"/>
                      <a:pt x="30" y="345"/>
                    </a:cubicBezTo>
                    <a:cubicBezTo>
                      <a:pt x="31" y="345"/>
                      <a:pt x="32" y="345"/>
                      <a:pt x="32" y="347"/>
                    </a:cubicBezTo>
                    <a:cubicBezTo>
                      <a:pt x="33" y="346"/>
                      <a:pt x="32" y="342"/>
                      <a:pt x="32" y="342"/>
                    </a:cubicBezTo>
                    <a:cubicBezTo>
                      <a:pt x="32" y="343"/>
                      <a:pt x="32" y="344"/>
                      <a:pt x="32" y="344"/>
                    </a:cubicBezTo>
                    <a:cubicBezTo>
                      <a:pt x="32" y="342"/>
                      <a:pt x="31" y="344"/>
                      <a:pt x="31" y="344"/>
                    </a:cubicBezTo>
                    <a:cubicBezTo>
                      <a:pt x="30" y="343"/>
                      <a:pt x="30" y="343"/>
                      <a:pt x="30" y="341"/>
                    </a:cubicBezTo>
                    <a:cubicBezTo>
                      <a:pt x="30" y="340"/>
                      <a:pt x="30" y="341"/>
                      <a:pt x="31" y="341"/>
                    </a:cubicBezTo>
                    <a:cubicBezTo>
                      <a:pt x="31" y="339"/>
                      <a:pt x="30" y="340"/>
                      <a:pt x="30" y="340"/>
                    </a:cubicBezTo>
                    <a:cubicBezTo>
                      <a:pt x="30" y="339"/>
                      <a:pt x="29" y="338"/>
                      <a:pt x="30" y="338"/>
                    </a:cubicBezTo>
                    <a:cubicBezTo>
                      <a:pt x="31" y="338"/>
                      <a:pt x="31" y="338"/>
                      <a:pt x="31" y="338"/>
                    </a:cubicBezTo>
                    <a:cubicBezTo>
                      <a:pt x="30" y="335"/>
                      <a:pt x="30" y="336"/>
                      <a:pt x="29" y="333"/>
                    </a:cubicBezTo>
                    <a:cubicBezTo>
                      <a:pt x="30" y="333"/>
                      <a:pt x="30" y="333"/>
                      <a:pt x="30" y="334"/>
                    </a:cubicBezTo>
                    <a:cubicBezTo>
                      <a:pt x="30" y="331"/>
                      <a:pt x="29" y="334"/>
                      <a:pt x="29" y="331"/>
                    </a:cubicBezTo>
                    <a:cubicBezTo>
                      <a:pt x="30" y="331"/>
                      <a:pt x="30" y="332"/>
                      <a:pt x="30" y="332"/>
                    </a:cubicBezTo>
                    <a:cubicBezTo>
                      <a:pt x="30" y="331"/>
                      <a:pt x="30" y="331"/>
                      <a:pt x="30" y="330"/>
                    </a:cubicBezTo>
                    <a:cubicBezTo>
                      <a:pt x="31" y="329"/>
                      <a:pt x="32" y="327"/>
                      <a:pt x="33" y="329"/>
                    </a:cubicBezTo>
                    <a:cubicBezTo>
                      <a:pt x="33" y="329"/>
                      <a:pt x="34" y="328"/>
                      <a:pt x="34" y="328"/>
                    </a:cubicBezTo>
                    <a:cubicBezTo>
                      <a:pt x="33" y="328"/>
                      <a:pt x="33" y="323"/>
                      <a:pt x="32" y="322"/>
                    </a:cubicBezTo>
                    <a:cubicBezTo>
                      <a:pt x="32" y="323"/>
                      <a:pt x="32" y="323"/>
                      <a:pt x="32" y="324"/>
                    </a:cubicBezTo>
                    <a:cubicBezTo>
                      <a:pt x="32" y="324"/>
                      <a:pt x="32" y="324"/>
                      <a:pt x="32" y="325"/>
                    </a:cubicBezTo>
                    <a:cubicBezTo>
                      <a:pt x="32" y="324"/>
                      <a:pt x="32" y="325"/>
                      <a:pt x="31" y="324"/>
                    </a:cubicBezTo>
                    <a:cubicBezTo>
                      <a:pt x="32" y="323"/>
                      <a:pt x="31" y="322"/>
                      <a:pt x="32" y="322"/>
                    </a:cubicBezTo>
                    <a:cubicBezTo>
                      <a:pt x="32" y="321"/>
                      <a:pt x="32" y="322"/>
                      <a:pt x="33" y="322"/>
                    </a:cubicBezTo>
                    <a:cubicBezTo>
                      <a:pt x="33" y="321"/>
                      <a:pt x="33" y="321"/>
                      <a:pt x="33" y="320"/>
                    </a:cubicBezTo>
                    <a:cubicBezTo>
                      <a:pt x="33" y="320"/>
                      <a:pt x="32" y="321"/>
                      <a:pt x="31" y="320"/>
                    </a:cubicBezTo>
                    <a:cubicBezTo>
                      <a:pt x="32" y="320"/>
                      <a:pt x="33" y="319"/>
                      <a:pt x="33" y="318"/>
                    </a:cubicBezTo>
                    <a:cubicBezTo>
                      <a:pt x="33" y="314"/>
                      <a:pt x="33" y="310"/>
                      <a:pt x="34" y="307"/>
                    </a:cubicBezTo>
                    <a:cubicBezTo>
                      <a:pt x="33" y="309"/>
                      <a:pt x="35" y="310"/>
                      <a:pt x="34" y="313"/>
                    </a:cubicBezTo>
                    <a:cubicBezTo>
                      <a:pt x="34" y="312"/>
                      <a:pt x="34" y="311"/>
                      <a:pt x="34" y="312"/>
                    </a:cubicBezTo>
                    <a:cubicBezTo>
                      <a:pt x="34" y="312"/>
                      <a:pt x="34" y="313"/>
                      <a:pt x="34" y="314"/>
                    </a:cubicBezTo>
                    <a:cubicBezTo>
                      <a:pt x="34" y="315"/>
                      <a:pt x="35" y="315"/>
                      <a:pt x="35" y="315"/>
                    </a:cubicBezTo>
                    <a:cubicBezTo>
                      <a:pt x="35" y="313"/>
                      <a:pt x="36" y="309"/>
                      <a:pt x="35" y="308"/>
                    </a:cubicBezTo>
                    <a:cubicBezTo>
                      <a:pt x="35" y="309"/>
                      <a:pt x="35" y="309"/>
                      <a:pt x="35" y="310"/>
                    </a:cubicBezTo>
                    <a:cubicBezTo>
                      <a:pt x="34" y="309"/>
                      <a:pt x="35" y="308"/>
                      <a:pt x="34" y="307"/>
                    </a:cubicBezTo>
                    <a:cubicBezTo>
                      <a:pt x="35" y="307"/>
                      <a:pt x="36" y="305"/>
                      <a:pt x="36" y="307"/>
                    </a:cubicBezTo>
                    <a:cubicBezTo>
                      <a:pt x="35" y="309"/>
                      <a:pt x="36" y="313"/>
                      <a:pt x="37" y="313"/>
                    </a:cubicBezTo>
                    <a:cubicBezTo>
                      <a:pt x="37" y="314"/>
                      <a:pt x="36" y="314"/>
                      <a:pt x="36" y="315"/>
                    </a:cubicBezTo>
                    <a:cubicBezTo>
                      <a:pt x="36" y="315"/>
                      <a:pt x="36" y="318"/>
                      <a:pt x="36" y="319"/>
                    </a:cubicBezTo>
                    <a:cubicBezTo>
                      <a:pt x="37" y="319"/>
                      <a:pt x="37" y="317"/>
                      <a:pt x="37" y="318"/>
                    </a:cubicBezTo>
                    <a:cubicBezTo>
                      <a:pt x="37" y="318"/>
                      <a:pt x="37" y="318"/>
                      <a:pt x="37" y="319"/>
                    </a:cubicBezTo>
                    <a:cubicBezTo>
                      <a:pt x="37" y="320"/>
                      <a:pt x="37" y="319"/>
                      <a:pt x="37" y="320"/>
                    </a:cubicBezTo>
                    <a:cubicBezTo>
                      <a:pt x="37" y="320"/>
                      <a:pt x="37" y="320"/>
                      <a:pt x="37" y="320"/>
                    </a:cubicBezTo>
                    <a:cubicBezTo>
                      <a:pt x="37" y="319"/>
                      <a:pt x="36" y="320"/>
                      <a:pt x="36" y="320"/>
                    </a:cubicBezTo>
                    <a:cubicBezTo>
                      <a:pt x="35" y="319"/>
                      <a:pt x="36" y="318"/>
                      <a:pt x="35" y="317"/>
                    </a:cubicBezTo>
                    <a:cubicBezTo>
                      <a:pt x="35" y="317"/>
                      <a:pt x="34" y="317"/>
                      <a:pt x="34" y="318"/>
                    </a:cubicBezTo>
                    <a:cubicBezTo>
                      <a:pt x="34" y="319"/>
                      <a:pt x="35" y="318"/>
                      <a:pt x="35" y="319"/>
                    </a:cubicBezTo>
                    <a:cubicBezTo>
                      <a:pt x="35" y="320"/>
                      <a:pt x="35" y="322"/>
                      <a:pt x="34" y="321"/>
                    </a:cubicBezTo>
                    <a:cubicBezTo>
                      <a:pt x="34" y="323"/>
                      <a:pt x="35" y="322"/>
                      <a:pt x="35" y="324"/>
                    </a:cubicBezTo>
                    <a:cubicBezTo>
                      <a:pt x="34" y="324"/>
                      <a:pt x="34" y="325"/>
                      <a:pt x="34" y="325"/>
                    </a:cubicBezTo>
                    <a:cubicBezTo>
                      <a:pt x="34" y="324"/>
                      <a:pt x="33" y="324"/>
                      <a:pt x="33" y="325"/>
                    </a:cubicBezTo>
                    <a:cubicBezTo>
                      <a:pt x="34" y="326"/>
                      <a:pt x="34" y="326"/>
                      <a:pt x="35" y="327"/>
                    </a:cubicBezTo>
                    <a:cubicBezTo>
                      <a:pt x="36" y="325"/>
                      <a:pt x="34" y="327"/>
                      <a:pt x="35" y="325"/>
                    </a:cubicBezTo>
                    <a:cubicBezTo>
                      <a:pt x="35" y="326"/>
                      <a:pt x="35" y="325"/>
                      <a:pt x="36" y="325"/>
                    </a:cubicBezTo>
                    <a:cubicBezTo>
                      <a:pt x="37" y="327"/>
                      <a:pt x="34" y="330"/>
                      <a:pt x="35" y="333"/>
                    </a:cubicBezTo>
                    <a:cubicBezTo>
                      <a:pt x="36" y="332"/>
                      <a:pt x="35" y="331"/>
                      <a:pt x="35" y="331"/>
                    </a:cubicBezTo>
                    <a:cubicBezTo>
                      <a:pt x="35" y="331"/>
                      <a:pt x="36" y="331"/>
                      <a:pt x="36" y="331"/>
                    </a:cubicBezTo>
                    <a:cubicBezTo>
                      <a:pt x="35" y="333"/>
                      <a:pt x="37" y="331"/>
                      <a:pt x="37" y="333"/>
                    </a:cubicBezTo>
                    <a:cubicBezTo>
                      <a:pt x="37" y="333"/>
                      <a:pt x="38" y="332"/>
                      <a:pt x="38" y="333"/>
                    </a:cubicBezTo>
                    <a:cubicBezTo>
                      <a:pt x="37" y="332"/>
                      <a:pt x="38" y="334"/>
                      <a:pt x="37" y="334"/>
                    </a:cubicBezTo>
                    <a:cubicBezTo>
                      <a:pt x="37" y="333"/>
                      <a:pt x="37" y="335"/>
                      <a:pt x="36" y="334"/>
                    </a:cubicBezTo>
                    <a:cubicBezTo>
                      <a:pt x="37" y="333"/>
                      <a:pt x="37" y="332"/>
                      <a:pt x="36" y="332"/>
                    </a:cubicBezTo>
                    <a:cubicBezTo>
                      <a:pt x="36" y="334"/>
                      <a:pt x="35" y="334"/>
                      <a:pt x="35" y="337"/>
                    </a:cubicBezTo>
                    <a:cubicBezTo>
                      <a:pt x="37" y="337"/>
                      <a:pt x="37" y="337"/>
                      <a:pt x="37" y="337"/>
                    </a:cubicBezTo>
                    <a:cubicBezTo>
                      <a:pt x="37" y="336"/>
                      <a:pt x="37" y="336"/>
                      <a:pt x="37" y="335"/>
                    </a:cubicBezTo>
                    <a:cubicBezTo>
                      <a:pt x="38" y="335"/>
                      <a:pt x="39" y="335"/>
                      <a:pt x="40" y="336"/>
                    </a:cubicBezTo>
                    <a:cubicBezTo>
                      <a:pt x="39" y="337"/>
                      <a:pt x="40" y="337"/>
                      <a:pt x="40" y="338"/>
                    </a:cubicBezTo>
                    <a:cubicBezTo>
                      <a:pt x="40" y="340"/>
                      <a:pt x="39" y="339"/>
                      <a:pt x="38" y="340"/>
                    </a:cubicBezTo>
                    <a:cubicBezTo>
                      <a:pt x="39" y="340"/>
                      <a:pt x="38" y="340"/>
                      <a:pt x="38" y="341"/>
                    </a:cubicBezTo>
                    <a:cubicBezTo>
                      <a:pt x="38" y="342"/>
                      <a:pt x="39" y="341"/>
                      <a:pt x="39" y="342"/>
                    </a:cubicBezTo>
                    <a:cubicBezTo>
                      <a:pt x="39" y="342"/>
                      <a:pt x="39" y="342"/>
                      <a:pt x="38" y="342"/>
                    </a:cubicBezTo>
                    <a:cubicBezTo>
                      <a:pt x="38" y="344"/>
                      <a:pt x="38" y="344"/>
                      <a:pt x="38" y="344"/>
                    </a:cubicBezTo>
                    <a:cubicBezTo>
                      <a:pt x="39" y="344"/>
                      <a:pt x="39" y="343"/>
                      <a:pt x="40" y="342"/>
                    </a:cubicBezTo>
                    <a:cubicBezTo>
                      <a:pt x="39" y="343"/>
                      <a:pt x="39" y="340"/>
                      <a:pt x="40" y="341"/>
                    </a:cubicBezTo>
                    <a:cubicBezTo>
                      <a:pt x="40" y="341"/>
                      <a:pt x="40" y="341"/>
                      <a:pt x="40" y="341"/>
                    </a:cubicBezTo>
                    <a:cubicBezTo>
                      <a:pt x="40" y="342"/>
                      <a:pt x="40" y="343"/>
                      <a:pt x="40" y="344"/>
                    </a:cubicBezTo>
                    <a:cubicBezTo>
                      <a:pt x="39" y="343"/>
                      <a:pt x="38" y="346"/>
                      <a:pt x="38" y="345"/>
                    </a:cubicBezTo>
                    <a:cubicBezTo>
                      <a:pt x="38" y="347"/>
                      <a:pt x="38" y="346"/>
                      <a:pt x="39" y="347"/>
                    </a:cubicBezTo>
                    <a:cubicBezTo>
                      <a:pt x="38" y="349"/>
                      <a:pt x="38" y="349"/>
                      <a:pt x="39" y="350"/>
                    </a:cubicBezTo>
                    <a:cubicBezTo>
                      <a:pt x="40" y="352"/>
                      <a:pt x="39" y="353"/>
                      <a:pt x="38" y="351"/>
                    </a:cubicBezTo>
                    <a:cubicBezTo>
                      <a:pt x="38" y="354"/>
                      <a:pt x="39" y="355"/>
                      <a:pt x="38" y="357"/>
                    </a:cubicBezTo>
                    <a:cubicBezTo>
                      <a:pt x="39" y="358"/>
                      <a:pt x="39" y="355"/>
                      <a:pt x="40" y="357"/>
                    </a:cubicBezTo>
                    <a:cubicBezTo>
                      <a:pt x="39" y="358"/>
                      <a:pt x="39" y="358"/>
                      <a:pt x="40" y="359"/>
                    </a:cubicBezTo>
                    <a:cubicBezTo>
                      <a:pt x="40" y="358"/>
                      <a:pt x="40" y="357"/>
                      <a:pt x="40" y="355"/>
                    </a:cubicBezTo>
                    <a:cubicBezTo>
                      <a:pt x="41" y="355"/>
                      <a:pt x="40" y="353"/>
                      <a:pt x="41" y="354"/>
                    </a:cubicBezTo>
                    <a:cubicBezTo>
                      <a:pt x="41" y="352"/>
                      <a:pt x="40" y="354"/>
                      <a:pt x="41" y="352"/>
                    </a:cubicBezTo>
                    <a:cubicBezTo>
                      <a:pt x="41" y="352"/>
                      <a:pt x="42" y="352"/>
                      <a:pt x="42" y="351"/>
                    </a:cubicBezTo>
                    <a:cubicBezTo>
                      <a:pt x="42" y="350"/>
                      <a:pt x="42" y="349"/>
                      <a:pt x="42" y="348"/>
                    </a:cubicBezTo>
                    <a:cubicBezTo>
                      <a:pt x="42" y="349"/>
                      <a:pt x="43" y="350"/>
                      <a:pt x="43" y="350"/>
                    </a:cubicBezTo>
                    <a:cubicBezTo>
                      <a:pt x="43" y="348"/>
                      <a:pt x="44" y="348"/>
                      <a:pt x="44" y="348"/>
                    </a:cubicBezTo>
                    <a:cubicBezTo>
                      <a:pt x="43" y="348"/>
                      <a:pt x="44" y="345"/>
                      <a:pt x="43" y="344"/>
                    </a:cubicBezTo>
                    <a:cubicBezTo>
                      <a:pt x="43" y="345"/>
                      <a:pt x="43" y="346"/>
                      <a:pt x="43" y="346"/>
                    </a:cubicBezTo>
                    <a:cubicBezTo>
                      <a:pt x="43" y="344"/>
                      <a:pt x="43" y="346"/>
                      <a:pt x="42" y="346"/>
                    </a:cubicBezTo>
                    <a:cubicBezTo>
                      <a:pt x="42" y="345"/>
                      <a:pt x="42" y="344"/>
                      <a:pt x="42" y="344"/>
                    </a:cubicBezTo>
                    <a:cubicBezTo>
                      <a:pt x="41" y="345"/>
                      <a:pt x="42" y="346"/>
                      <a:pt x="42" y="347"/>
                    </a:cubicBezTo>
                    <a:cubicBezTo>
                      <a:pt x="42" y="347"/>
                      <a:pt x="41" y="347"/>
                      <a:pt x="41" y="347"/>
                    </a:cubicBezTo>
                    <a:cubicBezTo>
                      <a:pt x="42" y="346"/>
                      <a:pt x="41" y="345"/>
                      <a:pt x="41" y="344"/>
                    </a:cubicBezTo>
                    <a:cubicBezTo>
                      <a:pt x="41" y="343"/>
                      <a:pt x="42" y="345"/>
                      <a:pt x="42" y="343"/>
                    </a:cubicBezTo>
                    <a:cubicBezTo>
                      <a:pt x="41" y="343"/>
                      <a:pt x="41" y="342"/>
                      <a:pt x="41" y="344"/>
                    </a:cubicBezTo>
                    <a:cubicBezTo>
                      <a:pt x="40" y="340"/>
                      <a:pt x="41" y="343"/>
                      <a:pt x="41" y="341"/>
                    </a:cubicBezTo>
                    <a:cubicBezTo>
                      <a:pt x="40" y="340"/>
                      <a:pt x="40" y="336"/>
                      <a:pt x="40" y="335"/>
                    </a:cubicBezTo>
                    <a:cubicBezTo>
                      <a:pt x="41" y="337"/>
                      <a:pt x="41" y="334"/>
                      <a:pt x="43" y="334"/>
                    </a:cubicBezTo>
                    <a:cubicBezTo>
                      <a:pt x="42" y="337"/>
                      <a:pt x="44" y="334"/>
                      <a:pt x="43" y="336"/>
                    </a:cubicBezTo>
                    <a:cubicBezTo>
                      <a:pt x="45" y="335"/>
                      <a:pt x="44" y="331"/>
                      <a:pt x="44" y="329"/>
                    </a:cubicBezTo>
                    <a:cubicBezTo>
                      <a:pt x="43" y="328"/>
                      <a:pt x="43" y="329"/>
                      <a:pt x="43" y="329"/>
                    </a:cubicBezTo>
                    <a:cubicBezTo>
                      <a:pt x="43" y="328"/>
                      <a:pt x="42" y="330"/>
                      <a:pt x="42" y="329"/>
                    </a:cubicBezTo>
                    <a:cubicBezTo>
                      <a:pt x="43" y="329"/>
                      <a:pt x="43" y="328"/>
                      <a:pt x="43" y="328"/>
                    </a:cubicBezTo>
                    <a:cubicBezTo>
                      <a:pt x="46" y="326"/>
                      <a:pt x="44" y="331"/>
                      <a:pt x="45" y="333"/>
                    </a:cubicBezTo>
                    <a:cubicBezTo>
                      <a:pt x="45" y="331"/>
                      <a:pt x="46" y="331"/>
                      <a:pt x="46" y="329"/>
                    </a:cubicBezTo>
                    <a:cubicBezTo>
                      <a:pt x="46" y="330"/>
                      <a:pt x="46" y="332"/>
                      <a:pt x="47" y="332"/>
                    </a:cubicBezTo>
                    <a:cubicBezTo>
                      <a:pt x="46" y="330"/>
                      <a:pt x="47" y="331"/>
                      <a:pt x="48" y="330"/>
                    </a:cubicBezTo>
                    <a:cubicBezTo>
                      <a:pt x="48" y="328"/>
                      <a:pt x="47" y="329"/>
                      <a:pt x="47" y="328"/>
                    </a:cubicBezTo>
                    <a:cubicBezTo>
                      <a:pt x="48" y="328"/>
                      <a:pt x="48" y="328"/>
                      <a:pt x="49" y="329"/>
                    </a:cubicBezTo>
                    <a:cubicBezTo>
                      <a:pt x="49" y="329"/>
                      <a:pt x="48" y="328"/>
                      <a:pt x="49" y="327"/>
                    </a:cubicBezTo>
                    <a:cubicBezTo>
                      <a:pt x="48" y="327"/>
                      <a:pt x="48" y="327"/>
                      <a:pt x="48" y="327"/>
                    </a:cubicBezTo>
                    <a:cubicBezTo>
                      <a:pt x="49" y="324"/>
                      <a:pt x="48" y="321"/>
                      <a:pt x="49" y="317"/>
                    </a:cubicBezTo>
                    <a:cubicBezTo>
                      <a:pt x="49" y="319"/>
                      <a:pt x="50" y="318"/>
                      <a:pt x="50" y="319"/>
                    </a:cubicBezTo>
                    <a:cubicBezTo>
                      <a:pt x="50" y="319"/>
                      <a:pt x="48" y="323"/>
                      <a:pt x="50" y="324"/>
                    </a:cubicBezTo>
                    <a:cubicBezTo>
                      <a:pt x="49" y="323"/>
                      <a:pt x="49" y="322"/>
                      <a:pt x="50" y="322"/>
                    </a:cubicBezTo>
                    <a:cubicBezTo>
                      <a:pt x="49" y="323"/>
                      <a:pt x="51" y="322"/>
                      <a:pt x="51" y="323"/>
                    </a:cubicBezTo>
                    <a:cubicBezTo>
                      <a:pt x="51" y="323"/>
                      <a:pt x="50" y="323"/>
                      <a:pt x="50" y="324"/>
                    </a:cubicBezTo>
                    <a:cubicBezTo>
                      <a:pt x="51" y="324"/>
                      <a:pt x="52" y="324"/>
                      <a:pt x="52" y="324"/>
                    </a:cubicBezTo>
                    <a:cubicBezTo>
                      <a:pt x="51" y="323"/>
                      <a:pt x="54" y="324"/>
                      <a:pt x="54" y="323"/>
                    </a:cubicBezTo>
                    <a:cubicBezTo>
                      <a:pt x="53" y="324"/>
                      <a:pt x="54" y="326"/>
                      <a:pt x="54" y="327"/>
                    </a:cubicBezTo>
                    <a:cubicBezTo>
                      <a:pt x="55" y="323"/>
                      <a:pt x="54" y="322"/>
                      <a:pt x="54" y="319"/>
                    </a:cubicBezTo>
                    <a:cubicBezTo>
                      <a:pt x="54" y="319"/>
                      <a:pt x="54" y="319"/>
                      <a:pt x="54" y="319"/>
                    </a:cubicBezTo>
                    <a:cubicBezTo>
                      <a:pt x="54" y="318"/>
                      <a:pt x="54" y="317"/>
                      <a:pt x="54" y="316"/>
                    </a:cubicBezTo>
                    <a:cubicBezTo>
                      <a:pt x="54" y="315"/>
                      <a:pt x="54" y="315"/>
                      <a:pt x="54" y="315"/>
                    </a:cubicBezTo>
                    <a:cubicBezTo>
                      <a:pt x="55" y="313"/>
                      <a:pt x="53" y="306"/>
                      <a:pt x="55" y="307"/>
                    </a:cubicBezTo>
                    <a:cubicBezTo>
                      <a:pt x="55" y="306"/>
                      <a:pt x="55" y="306"/>
                      <a:pt x="55" y="306"/>
                    </a:cubicBezTo>
                    <a:cubicBezTo>
                      <a:pt x="54" y="305"/>
                      <a:pt x="54" y="307"/>
                      <a:pt x="54" y="306"/>
                    </a:cubicBezTo>
                    <a:cubicBezTo>
                      <a:pt x="54" y="304"/>
                      <a:pt x="55" y="304"/>
                      <a:pt x="54" y="302"/>
                    </a:cubicBezTo>
                    <a:cubicBezTo>
                      <a:pt x="53" y="302"/>
                      <a:pt x="54" y="299"/>
                      <a:pt x="54" y="299"/>
                    </a:cubicBezTo>
                    <a:cubicBezTo>
                      <a:pt x="54" y="298"/>
                      <a:pt x="54" y="298"/>
                      <a:pt x="53" y="297"/>
                    </a:cubicBezTo>
                    <a:cubicBezTo>
                      <a:pt x="54" y="296"/>
                      <a:pt x="54" y="295"/>
                      <a:pt x="54" y="292"/>
                    </a:cubicBezTo>
                    <a:cubicBezTo>
                      <a:pt x="53" y="292"/>
                      <a:pt x="54" y="294"/>
                      <a:pt x="53" y="294"/>
                    </a:cubicBezTo>
                    <a:cubicBezTo>
                      <a:pt x="53" y="293"/>
                      <a:pt x="53" y="291"/>
                      <a:pt x="53" y="291"/>
                    </a:cubicBezTo>
                    <a:cubicBezTo>
                      <a:pt x="54" y="291"/>
                      <a:pt x="53" y="292"/>
                      <a:pt x="54" y="292"/>
                    </a:cubicBezTo>
                    <a:cubicBezTo>
                      <a:pt x="54" y="291"/>
                      <a:pt x="54" y="293"/>
                      <a:pt x="54" y="291"/>
                    </a:cubicBezTo>
                    <a:cubicBezTo>
                      <a:pt x="54" y="292"/>
                      <a:pt x="53" y="290"/>
                      <a:pt x="54" y="289"/>
                    </a:cubicBezTo>
                    <a:cubicBezTo>
                      <a:pt x="54" y="289"/>
                      <a:pt x="54" y="290"/>
                      <a:pt x="54" y="290"/>
                    </a:cubicBezTo>
                    <a:cubicBezTo>
                      <a:pt x="54" y="288"/>
                      <a:pt x="53" y="288"/>
                      <a:pt x="54" y="286"/>
                    </a:cubicBezTo>
                    <a:cubicBezTo>
                      <a:pt x="54" y="285"/>
                      <a:pt x="53" y="287"/>
                      <a:pt x="53" y="285"/>
                    </a:cubicBezTo>
                    <a:cubicBezTo>
                      <a:pt x="53" y="285"/>
                      <a:pt x="53" y="282"/>
                      <a:pt x="53" y="282"/>
                    </a:cubicBezTo>
                    <a:cubicBezTo>
                      <a:pt x="53" y="283"/>
                      <a:pt x="53" y="283"/>
                      <a:pt x="53" y="285"/>
                    </a:cubicBezTo>
                    <a:cubicBezTo>
                      <a:pt x="54" y="285"/>
                      <a:pt x="54" y="285"/>
                      <a:pt x="54" y="286"/>
                    </a:cubicBezTo>
                    <a:cubicBezTo>
                      <a:pt x="54" y="285"/>
                      <a:pt x="55" y="285"/>
                      <a:pt x="55" y="284"/>
                    </a:cubicBezTo>
                    <a:cubicBezTo>
                      <a:pt x="53" y="284"/>
                      <a:pt x="54" y="281"/>
                      <a:pt x="54" y="280"/>
                    </a:cubicBezTo>
                    <a:cubicBezTo>
                      <a:pt x="54" y="281"/>
                      <a:pt x="54" y="281"/>
                      <a:pt x="54" y="281"/>
                    </a:cubicBezTo>
                    <a:cubicBezTo>
                      <a:pt x="53" y="281"/>
                      <a:pt x="53" y="279"/>
                      <a:pt x="53" y="279"/>
                    </a:cubicBezTo>
                    <a:cubicBezTo>
                      <a:pt x="54" y="279"/>
                      <a:pt x="54" y="280"/>
                      <a:pt x="54" y="279"/>
                    </a:cubicBezTo>
                    <a:cubicBezTo>
                      <a:pt x="53" y="278"/>
                      <a:pt x="54" y="276"/>
                      <a:pt x="54" y="276"/>
                    </a:cubicBezTo>
                    <a:cubicBezTo>
                      <a:pt x="54" y="276"/>
                      <a:pt x="54" y="276"/>
                      <a:pt x="54" y="274"/>
                    </a:cubicBezTo>
                    <a:cubicBezTo>
                      <a:pt x="55" y="274"/>
                      <a:pt x="54" y="273"/>
                      <a:pt x="54" y="273"/>
                    </a:cubicBezTo>
                    <a:cubicBezTo>
                      <a:pt x="55" y="273"/>
                      <a:pt x="55" y="273"/>
                      <a:pt x="55" y="274"/>
                    </a:cubicBezTo>
                    <a:cubicBezTo>
                      <a:pt x="54" y="274"/>
                      <a:pt x="54" y="274"/>
                      <a:pt x="54" y="275"/>
                    </a:cubicBezTo>
                    <a:cubicBezTo>
                      <a:pt x="55" y="274"/>
                      <a:pt x="56" y="273"/>
                      <a:pt x="55" y="270"/>
                    </a:cubicBezTo>
                    <a:cubicBezTo>
                      <a:pt x="55" y="269"/>
                      <a:pt x="55" y="271"/>
                      <a:pt x="55" y="270"/>
                    </a:cubicBezTo>
                    <a:cubicBezTo>
                      <a:pt x="55" y="269"/>
                      <a:pt x="55" y="266"/>
                      <a:pt x="55" y="267"/>
                    </a:cubicBezTo>
                    <a:cubicBezTo>
                      <a:pt x="55" y="265"/>
                      <a:pt x="55" y="266"/>
                      <a:pt x="55" y="264"/>
                    </a:cubicBezTo>
                    <a:cubicBezTo>
                      <a:pt x="55" y="264"/>
                      <a:pt x="55" y="265"/>
                      <a:pt x="54" y="265"/>
                    </a:cubicBezTo>
                    <a:cubicBezTo>
                      <a:pt x="55" y="263"/>
                      <a:pt x="55" y="261"/>
                      <a:pt x="54" y="261"/>
                    </a:cubicBezTo>
                    <a:cubicBezTo>
                      <a:pt x="54" y="260"/>
                      <a:pt x="54" y="259"/>
                      <a:pt x="55" y="259"/>
                    </a:cubicBezTo>
                    <a:cubicBezTo>
                      <a:pt x="55" y="259"/>
                      <a:pt x="54" y="260"/>
                      <a:pt x="55" y="260"/>
                    </a:cubicBezTo>
                    <a:cubicBezTo>
                      <a:pt x="55" y="259"/>
                      <a:pt x="55" y="258"/>
                      <a:pt x="55" y="256"/>
                    </a:cubicBezTo>
                    <a:cubicBezTo>
                      <a:pt x="55" y="257"/>
                      <a:pt x="55" y="255"/>
                      <a:pt x="55" y="254"/>
                    </a:cubicBezTo>
                    <a:cubicBezTo>
                      <a:pt x="56" y="255"/>
                      <a:pt x="56" y="254"/>
                      <a:pt x="57" y="254"/>
                    </a:cubicBezTo>
                    <a:cubicBezTo>
                      <a:pt x="57" y="254"/>
                      <a:pt x="56" y="253"/>
                      <a:pt x="56" y="253"/>
                    </a:cubicBezTo>
                    <a:cubicBezTo>
                      <a:pt x="56" y="255"/>
                      <a:pt x="55" y="253"/>
                      <a:pt x="55" y="252"/>
                    </a:cubicBezTo>
                    <a:cubicBezTo>
                      <a:pt x="56" y="251"/>
                      <a:pt x="55" y="252"/>
                      <a:pt x="56" y="251"/>
                    </a:cubicBezTo>
                    <a:cubicBezTo>
                      <a:pt x="56" y="250"/>
                      <a:pt x="56" y="251"/>
                      <a:pt x="55" y="250"/>
                    </a:cubicBezTo>
                    <a:cubicBezTo>
                      <a:pt x="56" y="250"/>
                      <a:pt x="56" y="248"/>
                      <a:pt x="55" y="248"/>
                    </a:cubicBezTo>
                    <a:cubicBezTo>
                      <a:pt x="56" y="248"/>
                      <a:pt x="56" y="249"/>
                      <a:pt x="56" y="249"/>
                    </a:cubicBezTo>
                    <a:cubicBezTo>
                      <a:pt x="56" y="247"/>
                      <a:pt x="56" y="247"/>
                      <a:pt x="56" y="246"/>
                    </a:cubicBezTo>
                    <a:cubicBezTo>
                      <a:pt x="56" y="246"/>
                      <a:pt x="56" y="246"/>
                      <a:pt x="56" y="246"/>
                    </a:cubicBezTo>
                    <a:cubicBezTo>
                      <a:pt x="56" y="245"/>
                      <a:pt x="56" y="244"/>
                      <a:pt x="56" y="243"/>
                    </a:cubicBezTo>
                    <a:cubicBezTo>
                      <a:pt x="56" y="242"/>
                      <a:pt x="55" y="245"/>
                      <a:pt x="54" y="244"/>
                    </a:cubicBezTo>
                    <a:cubicBezTo>
                      <a:pt x="54" y="243"/>
                      <a:pt x="56" y="242"/>
                      <a:pt x="55" y="241"/>
                    </a:cubicBezTo>
                    <a:cubicBezTo>
                      <a:pt x="56" y="241"/>
                      <a:pt x="56" y="241"/>
                      <a:pt x="56" y="241"/>
                    </a:cubicBezTo>
                    <a:cubicBezTo>
                      <a:pt x="56" y="239"/>
                      <a:pt x="56" y="237"/>
                      <a:pt x="57" y="238"/>
                    </a:cubicBezTo>
                    <a:cubicBezTo>
                      <a:pt x="56" y="234"/>
                      <a:pt x="56" y="231"/>
                      <a:pt x="57" y="227"/>
                    </a:cubicBezTo>
                    <a:cubicBezTo>
                      <a:pt x="56" y="227"/>
                      <a:pt x="56" y="227"/>
                      <a:pt x="56" y="227"/>
                    </a:cubicBezTo>
                    <a:cubicBezTo>
                      <a:pt x="56" y="226"/>
                      <a:pt x="56" y="226"/>
                      <a:pt x="56" y="226"/>
                    </a:cubicBezTo>
                    <a:cubicBezTo>
                      <a:pt x="56" y="227"/>
                      <a:pt x="57" y="227"/>
                      <a:pt x="57" y="225"/>
                    </a:cubicBezTo>
                    <a:cubicBezTo>
                      <a:pt x="57" y="224"/>
                      <a:pt x="57" y="226"/>
                      <a:pt x="56" y="224"/>
                    </a:cubicBezTo>
                    <a:cubicBezTo>
                      <a:pt x="57" y="221"/>
                      <a:pt x="56" y="217"/>
                      <a:pt x="57" y="213"/>
                    </a:cubicBezTo>
                    <a:cubicBezTo>
                      <a:pt x="57" y="212"/>
                      <a:pt x="56" y="214"/>
                      <a:pt x="56" y="213"/>
                    </a:cubicBezTo>
                    <a:cubicBezTo>
                      <a:pt x="56" y="212"/>
                      <a:pt x="57" y="211"/>
                      <a:pt x="57" y="209"/>
                    </a:cubicBezTo>
                    <a:cubicBezTo>
                      <a:pt x="56" y="209"/>
                      <a:pt x="56" y="209"/>
                      <a:pt x="56" y="208"/>
                    </a:cubicBezTo>
                    <a:cubicBezTo>
                      <a:pt x="56" y="207"/>
                      <a:pt x="56" y="207"/>
                      <a:pt x="57" y="207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8"/>
                      <a:pt x="57" y="208"/>
                      <a:pt x="57" y="208"/>
                    </a:cubicBezTo>
                    <a:cubicBezTo>
                      <a:pt x="57" y="207"/>
                      <a:pt x="57" y="205"/>
                      <a:pt x="58" y="205"/>
                    </a:cubicBezTo>
                    <a:cubicBezTo>
                      <a:pt x="58" y="203"/>
                      <a:pt x="58" y="204"/>
                      <a:pt x="57" y="203"/>
                    </a:cubicBezTo>
                    <a:cubicBezTo>
                      <a:pt x="58" y="202"/>
                      <a:pt x="58" y="200"/>
                      <a:pt x="58" y="197"/>
                    </a:cubicBezTo>
                    <a:cubicBezTo>
                      <a:pt x="57" y="197"/>
                      <a:pt x="57" y="197"/>
                      <a:pt x="57" y="197"/>
                    </a:cubicBezTo>
                    <a:cubicBezTo>
                      <a:pt x="57" y="196"/>
                      <a:pt x="56" y="196"/>
                      <a:pt x="57" y="195"/>
                    </a:cubicBezTo>
                    <a:cubicBezTo>
                      <a:pt x="58" y="194"/>
                      <a:pt x="58" y="195"/>
                      <a:pt x="57" y="197"/>
                    </a:cubicBezTo>
                    <a:cubicBezTo>
                      <a:pt x="58" y="196"/>
                      <a:pt x="58" y="194"/>
                      <a:pt x="57" y="192"/>
                    </a:cubicBezTo>
                    <a:cubicBezTo>
                      <a:pt x="57" y="190"/>
                      <a:pt x="59" y="187"/>
                      <a:pt x="58" y="184"/>
                    </a:cubicBezTo>
                    <a:cubicBezTo>
                      <a:pt x="58" y="185"/>
                      <a:pt x="57" y="186"/>
                      <a:pt x="57" y="185"/>
                    </a:cubicBezTo>
                    <a:cubicBezTo>
                      <a:pt x="58" y="183"/>
                      <a:pt x="58" y="180"/>
                      <a:pt x="58" y="178"/>
                    </a:cubicBezTo>
                    <a:cubicBezTo>
                      <a:pt x="58" y="176"/>
                      <a:pt x="58" y="174"/>
                      <a:pt x="58" y="171"/>
                    </a:cubicBezTo>
                    <a:cubicBezTo>
                      <a:pt x="58" y="171"/>
                      <a:pt x="58" y="171"/>
                      <a:pt x="58" y="171"/>
                    </a:cubicBezTo>
                    <a:cubicBezTo>
                      <a:pt x="58" y="170"/>
                      <a:pt x="58" y="169"/>
                      <a:pt x="58" y="167"/>
                    </a:cubicBezTo>
                    <a:cubicBezTo>
                      <a:pt x="58" y="166"/>
                      <a:pt x="58" y="165"/>
                      <a:pt x="58" y="163"/>
                    </a:cubicBezTo>
                    <a:cubicBezTo>
                      <a:pt x="59" y="163"/>
                      <a:pt x="59" y="163"/>
                      <a:pt x="59" y="163"/>
                    </a:cubicBezTo>
                    <a:cubicBezTo>
                      <a:pt x="59" y="159"/>
                      <a:pt x="58" y="155"/>
                      <a:pt x="58" y="151"/>
                    </a:cubicBezTo>
                    <a:cubicBezTo>
                      <a:pt x="58" y="148"/>
                      <a:pt x="59" y="147"/>
                      <a:pt x="59" y="145"/>
                    </a:cubicBezTo>
                    <a:cubicBezTo>
                      <a:pt x="59" y="145"/>
                      <a:pt x="58" y="143"/>
                      <a:pt x="59" y="142"/>
                    </a:cubicBezTo>
                    <a:cubicBezTo>
                      <a:pt x="59" y="142"/>
                      <a:pt x="59" y="144"/>
                      <a:pt x="58" y="142"/>
                    </a:cubicBezTo>
                    <a:cubicBezTo>
                      <a:pt x="59" y="138"/>
                      <a:pt x="59" y="136"/>
                      <a:pt x="59" y="131"/>
                    </a:cubicBezTo>
                    <a:cubicBezTo>
                      <a:pt x="59" y="131"/>
                      <a:pt x="58" y="131"/>
                      <a:pt x="58" y="131"/>
                    </a:cubicBezTo>
                    <a:cubicBezTo>
                      <a:pt x="59" y="131"/>
                      <a:pt x="59" y="130"/>
                      <a:pt x="59" y="130"/>
                    </a:cubicBezTo>
                    <a:cubicBezTo>
                      <a:pt x="59" y="126"/>
                      <a:pt x="58" y="124"/>
                      <a:pt x="59" y="121"/>
                    </a:cubicBezTo>
                    <a:cubicBezTo>
                      <a:pt x="59" y="120"/>
                      <a:pt x="58" y="122"/>
                      <a:pt x="58" y="121"/>
                    </a:cubicBezTo>
                    <a:cubicBezTo>
                      <a:pt x="58" y="120"/>
                      <a:pt x="59" y="121"/>
                      <a:pt x="59" y="121"/>
                    </a:cubicBezTo>
                    <a:cubicBezTo>
                      <a:pt x="60" y="119"/>
                      <a:pt x="59" y="120"/>
                      <a:pt x="58" y="119"/>
                    </a:cubicBezTo>
                    <a:cubicBezTo>
                      <a:pt x="58" y="118"/>
                      <a:pt x="58" y="118"/>
                      <a:pt x="58" y="118"/>
                    </a:cubicBezTo>
                    <a:cubicBezTo>
                      <a:pt x="60" y="118"/>
                      <a:pt x="59" y="113"/>
                      <a:pt x="59" y="115"/>
                    </a:cubicBezTo>
                    <a:cubicBezTo>
                      <a:pt x="59" y="115"/>
                      <a:pt x="59" y="117"/>
                      <a:pt x="58" y="117"/>
                    </a:cubicBezTo>
                    <a:cubicBezTo>
                      <a:pt x="58" y="116"/>
                      <a:pt x="58" y="112"/>
                      <a:pt x="59" y="114"/>
                    </a:cubicBezTo>
                    <a:cubicBezTo>
                      <a:pt x="58" y="112"/>
                      <a:pt x="58" y="111"/>
                      <a:pt x="59" y="109"/>
                    </a:cubicBezTo>
                    <a:cubicBezTo>
                      <a:pt x="59" y="108"/>
                      <a:pt x="58" y="110"/>
                      <a:pt x="58" y="108"/>
                    </a:cubicBezTo>
                    <a:cubicBezTo>
                      <a:pt x="59" y="108"/>
                      <a:pt x="59" y="107"/>
                      <a:pt x="59" y="107"/>
                    </a:cubicBezTo>
                    <a:cubicBezTo>
                      <a:pt x="59" y="105"/>
                      <a:pt x="59" y="105"/>
                      <a:pt x="59" y="102"/>
                    </a:cubicBezTo>
                    <a:cubicBezTo>
                      <a:pt x="59" y="102"/>
                      <a:pt x="59" y="101"/>
                      <a:pt x="58" y="102"/>
                    </a:cubicBezTo>
                    <a:cubicBezTo>
                      <a:pt x="58" y="100"/>
                      <a:pt x="58" y="100"/>
                      <a:pt x="58" y="100"/>
                    </a:cubicBezTo>
                    <a:cubicBezTo>
                      <a:pt x="59" y="100"/>
                      <a:pt x="59" y="97"/>
                      <a:pt x="59" y="94"/>
                    </a:cubicBezTo>
                    <a:cubicBezTo>
                      <a:pt x="59" y="94"/>
                      <a:pt x="59" y="94"/>
                      <a:pt x="58" y="93"/>
                    </a:cubicBezTo>
                    <a:cubicBezTo>
                      <a:pt x="58" y="93"/>
                      <a:pt x="60" y="89"/>
                      <a:pt x="59" y="91"/>
                    </a:cubicBezTo>
                    <a:cubicBezTo>
                      <a:pt x="60" y="88"/>
                      <a:pt x="59" y="82"/>
                      <a:pt x="59" y="81"/>
                    </a:cubicBezTo>
                    <a:cubicBezTo>
                      <a:pt x="60" y="81"/>
                      <a:pt x="59" y="78"/>
                      <a:pt x="59" y="76"/>
                    </a:cubicBezTo>
                    <a:cubicBezTo>
                      <a:pt x="59" y="76"/>
                      <a:pt x="59" y="75"/>
                      <a:pt x="59" y="75"/>
                    </a:cubicBezTo>
                    <a:cubicBezTo>
                      <a:pt x="59" y="75"/>
                      <a:pt x="59" y="75"/>
                      <a:pt x="59" y="74"/>
                    </a:cubicBezTo>
                    <a:cubicBezTo>
                      <a:pt x="58" y="74"/>
                      <a:pt x="59" y="73"/>
                      <a:pt x="59" y="72"/>
                    </a:cubicBezTo>
                    <a:cubicBezTo>
                      <a:pt x="59" y="71"/>
                      <a:pt x="58" y="72"/>
                      <a:pt x="58" y="71"/>
                    </a:cubicBezTo>
                    <a:cubicBezTo>
                      <a:pt x="58" y="70"/>
                      <a:pt x="59" y="71"/>
                      <a:pt x="59" y="69"/>
                    </a:cubicBezTo>
                    <a:cubicBezTo>
                      <a:pt x="59" y="69"/>
                      <a:pt x="58" y="71"/>
                      <a:pt x="58" y="69"/>
                    </a:cubicBezTo>
                    <a:cubicBezTo>
                      <a:pt x="58" y="68"/>
                      <a:pt x="58" y="68"/>
                      <a:pt x="58" y="68"/>
                    </a:cubicBezTo>
                    <a:cubicBezTo>
                      <a:pt x="59" y="68"/>
                      <a:pt x="59" y="68"/>
                      <a:pt x="59" y="69"/>
                    </a:cubicBezTo>
                    <a:cubicBezTo>
                      <a:pt x="59" y="65"/>
                      <a:pt x="59" y="63"/>
                      <a:pt x="59" y="61"/>
                    </a:cubicBezTo>
                    <a:cubicBezTo>
                      <a:pt x="58" y="60"/>
                      <a:pt x="59" y="62"/>
                      <a:pt x="58" y="62"/>
                    </a:cubicBezTo>
                    <a:cubicBezTo>
                      <a:pt x="59" y="55"/>
                      <a:pt x="58" y="49"/>
                      <a:pt x="57" y="45"/>
                    </a:cubicBezTo>
                    <a:cubicBezTo>
                      <a:pt x="58" y="40"/>
                      <a:pt x="58" y="40"/>
                      <a:pt x="58" y="40"/>
                    </a:cubicBezTo>
                    <a:cubicBezTo>
                      <a:pt x="56" y="39"/>
                      <a:pt x="57" y="32"/>
                      <a:pt x="56" y="30"/>
                    </a:cubicBezTo>
                    <a:cubicBezTo>
                      <a:pt x="56" y="32"/>
                      <a:pt x="56" y="33"/>
                      <a:pt x="56" y="35"/>
                    </a:cubicBezTo>
                    <a:cubicBezTo>
                      <a:pt x="55" y="33"/>
                      <a:pt x="55" y="33"/>
                      <a:pt x="54" y="33"/>
                    </a:cubicBezTo>
                    <a:cubicBezTo>
                      <a:pt x="55" y="32"/>
                      <a:pt x="53" y="32"/>
                      <a:pt x="54" y="29"/>
                    </a:cubicBezTo>
                    <a:cubicBezTo>
                      <a:pt x="54" y="29"/>
                      <a:pt x="53" y="30"/>
                      <a:pt x="53" y="29"/>
                    </a:cubicBezTo>
                    <a:cubicBezTo>
                      <a:pt x="53" y="28"/>
                      <a:pt x="53" y="27"/>
                      <a:pt x="54" y="27"/>
                    </a:cubicBezTo>
                    <a:cubicBezTo>
                      <a:pt x="54" y="29"/>
                      <a:pt x="54" y="27"/>
                      <a:pt x="54" y="27"/>
                    </a:cubicBezTo>
                    <a:cubicBezTo>
                      <a:pt x="55" y="28"/>
                      <a:pt x="55" y="28"/>
                      <a:pt x="55" y="29"/>
                    </a:cubicBezTo>
                    <a:cubicBezTo>
                      <a:pt x="55" y="30"/>
                      <a:pt x="56" y="30"/>
                      <a:pt x="56" y="29"/>
                    </a:cubicBezTo>
                    <a:cubicBezTo>
                      <a:pt x="56" y="27"/>
                      <a:pt x="56" y="25"/>
                      <a:pt x="55" y="24"/>
                    </a:cubicBezTo>
                    <a:cubicBezTo>
                      <a:pt x="54" y="24"/>
                      <a:pt x="54" y="24"/>
                      <a:pt x="54" y="24"/>
                    </a:cubicBezTo>
                    <a:cubicBezTo>
                      <a:pt x="54" y="21"/>
                      <a:pt x="53" y="22"/>
                      <a:pt x="53" y="19"/>
                    </a:cubicBezTo>
                    <a:cubicBezTo>
                      <a:pt x="52" y="20"/>
                      <a:pt x="52" y="19"/>
                      <a:pt x="51" y="17"/>
                    </a:cubicBezTo>
                    <a:cubicBezTo>
                      <a:pt x="50" y="16"/>
                      <a:pt x="50" y="18"/>
                      <a:pt x="49" y="16"/>
                    </a:cubicBezTo>
                    <a:cubicBezTo>
                      <a:pt x="49" y="17"/>
                      <a:pt x="48" y="16"/>
                      <a:pt x="48" y="17"/>
                    </a:cubicBezTo>
                    <a:cubicBezTo>
                      <a:pt x="49" y="17"/>
                      <a:pt x="48" y="19"/>
                      <a:pt x="49" y="19"/>
                    </a:cubicBezTo>
                    <a:cubicBezTo>
                      <a:pt x="49" y="18"/>
                      <a:pt x="49" y="17"/>
                      <a:pt x="49" y="18"/>
                    </a:cubicBezTo>
                    <a:cubicBezTo>
                      <a:pt x="49" y="19"/>
                      <a:pt x="49" y="21"/>
                      <a:pt x="49" y="21"/>
                    </a:cubicBezTo>
                    <a:cubicBezTo>
                      <a:pt x="48" y="17"/>
                      <a:pt x="46" y="19"/>
                      <a:pt x="45" y="15"/>
                    </a:cubicBezTo>
                    <a:cubicBezTo>
                      <a:pt x="45" y="14"/>
                      <a:pt x="45" y="13"/>
                      <a:pt x="45" y="13"/>
                    </a:cubicBezTo>
                    <a:cubicBezTo>
                      <a:pt x="46" y="12"/>
                      <a:pt x="47" y="13"/>
                      <a:pt x="47" y="12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6" y="10"/>
                      <a:pt x="45" y="8"/>
                      <a:pt x="46" y="8"/>
                    </a:cubicBezTo>
                    <a:cubicBezTo>
                      <a:pt x="45" y="8"/>
                      <a:pt x="45" y="6"/>
                      <a:pt x="44" y="5"/>
                    </a:cubicBezTo>
                    <a:cubicBezTo>
                      <a:pt x="44" y="7"/>
                      <a:pt x="43" y="3"/>
                      <a:pt x="42" y="3"/>
                    </a:cubicBezTo>
                    <a:cubicBezTo>
                      <a:pt x="43" y="5"/>
                      <a:pt x="43" y="6"/>
                      <a:pt x="42" y="7"/>
                    </a:cubicBezTo>
                    <a:cubicBezTo>
                      <a:pt x="43" y="7"/>
                      <a:pt x="44" y="8"/>
                      <a:pt x="44" y="9"/>
                    </a:cubicBezTo>
                    <a:cubicBezTo>
                      <a:pt x="45" y="10"/>
                      <a:pt x="44" y="10"/>
                      <a:pt x="44" y="10"/>
                    </a:cubicBezTo>
                    <a:cubicBezTo>
                      <a:pt x="45" y="11"/>
                      <a:pt x="45" y="10"/>
                      <a:pt x="45" y="10"/>
                    </a:cubicBezTo>
                    <a:cubicBezTo>
                      <a:pt x="44" y="11"/>
                      <a:pt x="45" y="12"/>
                      <a:pt x="45" y="11"/>
                    </a:cubicBezTo>
                    <a:cubicBezTo>
                      <a:pt x="45" y="15"/>
                      <a:pt x="44" y="14"/>
                      <a:pt x="43" y="16"/>
                    </a:cubicBezTo>
                    <a:cubicBezTo>
                      <a:pt x="43" y="14"/>
                      <a:pt x="43" y="11"/>
                      <a:pt x="42" y="12"/>
                    </a:cubicBezTo>
                    <a:cubicBezTo>
                      <a:pt x="42" y="11"/>
                      <a:pt x="41" y="8"/>
                      <a:pt x="41" y="7"/>
                    </a:cubicBezTo>
                    <a:cubicBezTo>
                      <a:pt x="41" y="6"/>
                      <a:pt x="41" y="6"/>
                      <a:pt x="41" y="5"/>
                    </a:cubicBezTo>
                    <a:cubicBezTo>
                      <a:pt x="40" y="2"/>
                      <a:pt x="39" y="1"/>
                      <a:pt x="38" y="0"/>
                    </a:cubicBezTo>
                    <a:cubicBezTo>
                      <a:pt x="37" y="0"/>
                      <a:pt x="37" y="0"/>
                      <a:pt x="36" y="0"/>
                    </a:cubicBezTo>
                    <a:cubicBezTo>
                      <a:pt x="37" y="2"/>
                      <a:pt x="36" y="2"/>
                      <a:pt x="36" y="4"/>
                    </a:cubicBezTo>
                    <a:cubicBezTo>
                      <a:pt x="36" y="4"/>
                      <a:pt x="37" y="7"/>
                      <a:pt x="37" y="8"/>
                    </a:cubicBezTo>
                    <a:cubicBezTo>
                      <a:pt x="35" y="7"/>
                      <a:pt x="33" y="4"/>
                      <a:pt x="31" y="4"/>
                    </a:cubicBezTo>
                    <a:cubicBezTo>
                      <a:pt x="31" y="6"/>
                      <a:pt x="31" y="6"/>
                      <a:pt x="32" y="8"/>
                    </a:cubicBezTo>
                    <a:cubicBezTo>
                      <a:pt x="31" y="9"/>
                      <a:pt x="30" y="9"/>
                      <a:pt x="29" y="8"/>
                    </a:cubicBezTo>
                    <a:cubicBezTo>
                      <a:pt x="29" y="8"/>
                      <a:pt x="29" y="7"/>
                      <a:pt x="29" y="6"/>
                    </a:cubicBezTo>
                    <a:close/>
                    <a:moveTo>
                      <a:pt x="55" y="273"/>
                    </a:moveTo>
                    <a:cubicBezTo>
                      <a:pt x="55" y="273"/>
                      <a:pt x="55" y="272"/>
                      <a:pt x="55" y="271"/>
                    </a:cubicBezTo>
                    <a:cubicBezTo>
                      <a:pt x="55" y="271"/>
                      <a:pt x="55" y="272"/>
                      <a:pt x="55" y="273"/>
                    </a:cubicBezTo>
                    <a:close/>
                    <a:moveTo>
                      <a:pt x="47" y="329"/>
                    </a:moveTo>
                    <a:cubicBezTo>
                      <a:pt x="47" y="330"/>
                      <a:pt x="47" y="327"/>
                      <a:pt x="46" y="329"/>
                    </a:cubicBezTo>
                    <a:cubicBezTo>
                      <a:pt x="46" y="328"/>
                      <a:pt x="46" y="328"/>
                      <a:pt x="46" y="327"/>
                    </a:cubicBezTo>
                    <a:cubicBezTo>
                      <a:pt x="46" y="327"/>
                      <a:pt x="46" y="327"/>
                      <a:pt x="46" y="327"/>
                    </a:cubicBezTo>
                    <a:cubicBezTo>
                      <a:pt x="47" y="327"/>
                      <a:pt x="47" y="328"/>
                      <a:pt x="47" y="329"/>
                    </a:cubicBezTo>
                    <a:close/>
                    <a:moveTo>
                      <a:pt x="44" y="326"/>
                    </a:moveTo>
                    <a:cubicBezTo>
                      <a:pt x="45" y="326"/>
                      <a:pt x="46" y="328"/>
                      <a:pt x="46" y="328"/>
                    </a:cubicBezTo>
                    <a:cubicBezTo>
                      <a:pt x="46" y="328"/>
                      <a:pt x="45" y="329"/>
                      <a:pt x="45" y="329"/>
                    </a:cubicBezTo>
                    <a:cubicBezTo>
                      <a:pt x="45" y="328"/>
                      <a:pt x="44" y="328"/>
                      <a:pt x="44" y="326"/>
                    </a:cubicBezTo>
                    <a:close/>
                    <a:moveTo>
                      <a:pt x="42" y="370"/>
                    </a:moveTo>
                    <a:cubicBezTo>
                      <a:pt x="42" y="371"/>
                      <a:pt x="42" y="366"/>
                      <a:pt x="42" y="369"/>
                    </a:cubicBezTo>
                    <a:cubicBezTo>
                      <a:pt x="41" y="369"/>
                      <a:pt x="41" y="368"/>
                      <a:pt x="41" y="368"/>
                    </a:cubicBezTo>
                    <a:cubicBezTo>
                      <a:pt x="42" y="368"/>
                      <a:pt x="43" y="367"/>
                      <a:pt x="43" y="369"/>
                    </a:cubicBezTo>
                    <a:cubicBezTo>
                      <a:pt x="43" y="369"/>
                      <a:pt x="43" y="368"/>
                      <a:pt x="43" y="367"/>
                    </a:cubicBezTo>
                    <a:cubicBezTo>
                      <a:pt x="44" y="368"/>
                      <a:pt x="43" y="370"/>
                      <a:pt x="44" y="369"/>
                    </a:cubicBezTo>
                    <a:cubicBezTo>
                      <a:pt x="44" y="370"/>
                      <a:pt x="44" y="370"/>
                      <a:pt x="44" y="370"/>
                    </a:cubicBezTo>
                    <a:cubicBezTo>
                      <a:pt x="43" y="371"/>
                      <a:pt x="42" y="367"/>
                      <a:pt x="42" y="370"/>
                    </a:cubicBezTo>
                    <a:close/>
                    <a:moveTo>
                      <a:pt x="22" y="380"/>
                    </a:moveTo>
                    <a:cubicBezTo>
                      <a:pt x="23" y="380"/>
                      <a:pt x="23" y="380"/>
                      <a:pt x="23" y="381"/>
                    </a:cubicBezTo>
                    <a:cubicBezTo>
                      <a:pt x="22" y="381"/>
                      <a:pt x="22" y="381"/>
                      <a:pt x="22" y="380"/>
                    </a:cubicBezTo>
                    <a:close/>
                    <a:moveTo>
                      <a:pt x="22" y="5"/>
                    </a:moveTo>
                    <a:cubicBezTo>
                      <a:pt x="22" y="6"/>
                      <a:pt x="23" y="8"/>
                      <a:pt x="23" y="9"/>
                    </a:cubicBezTo>
                    <a:cubicBezTo>
                      <a:pt x="22" y="8"/>
                      <a:pt x="22" y="7"/>
                      <a:pt x="22" y="5"/>
                    </a:cubicBezTo>
                    <a:close/>
                    <a:moveTo>
                      <a:pt x="13" y="12"/>
                    </a:moveTo>
                    <a:cubicBezTo>
                      <a:pt x="13" y="12"/>
                      <a:pt x="14" y="15"/>
                      <a:pt x="14" y="16"/>
                    </a:cubicBezTo>
                    <a:cubicBezTo>
                      <a:pt x="14" y="14"/>
                      <a:pt x="12" y="10"/>
                      <a:pt x="14" y="10"/>
                    </a:cubicBezTo>
                    <a:cubicBezTo>
                      <a:pt x="14" y="11"/>
                      <a:pt x="14" y="12"/>
                      <a:pt x="14" y="13"/>
                    </a:cubicBezTo>
                    <a:cubicBezTo>
                      <a:pt x="14" y="13"/>
                      <a:pt x="14" y="12"/>
                      <a:pt x="13" y="12"/>
                    </a:cubicBezTo>
                    <a:close/>
                    <a:moveTo>
                      <a:pt x="20" y="9"/>
                    </a:moveTo>
                    <a:cubicBezTo>
                      <a:pt x="21" y="9"/>
                      <a:pt x="20" y="11"/>
                      <a:pt x="21" y="12"/>
                    </a:cubicBezTo>
                    <a:cubicBezTo>
                      <a:pt x="20" y="12"/>
                      <a:pt x="20" y="13"/>
                      <a:pt x="20" y="13"/>
                    </a:cubicBezTo>
                    <a:cubicBezTo>
                      <a:pt x="20" y="12"/>
                      <a:pt x="20" y="10"/>
                      <a:pt x="20" y="9"/>
                    </a:cubicBezTo>
                    <a:close/>
                    <a:moveTo>
                      <a:pt x="33" y="7"/>
                    </a:moveTo>
                    <a:cubicBezTo>
                      <a:pt x="33" y="7"/>
                      <a:pt x="32" y="7"/>
                      <a:pt x="32" y="7"/>
                    </a:cubicBezTo>
                    <a:cubicBezTo>
                      <a:pt x="32" y="9"/>
                      <a:pt x="33" y="9"/>
                      <a:pt x="33" y="9"/>
                    </a:cubicBezTo>
                    <a:cubicBezTo>
                      <a:pt x="33" y="11"/>
                      <a:pt x="32" y="8"/>
                      <a:pt x="32" y="8"/>
                    </a:cubicBezTo>
                    <a:cubicBezTo>
                      <a:pt x="32" y="7"/>
                      <a:pt x="32" y="7"/>
                      <a:pt x="33" y="7"/>
                    </a:cubicBezTo>
                    <a:close/>
                    <a:moveTo>
                      <a:pt x="22" y="11"/>
                    </a:moveTo>
                    <a:cubicBezTo>
                      <a:pt x="22" y="11"/>
                      <a:pt x="22" y="12"/>
                      <a:pt x="23" y="12"/>
                    </a:cubicBezTo>
                    <a:cubicBezTo>
                      <a:pt x="23" y="13"/>
                      <a:pt x="22" y="12"/>
                      <a:pt x="22" y="14"/>
                    </a:cubicBezTo>
                    <a:cubicBezTo>
                      <a:pt x="22" y="15"/>
                      <a:pt x="22" y="11"/>
                      <a:pt x="21" y="13"/>
                    </a:cubicBezTo>
                    <a:cubicBezTo>
                      <a:pt x="21" y="13"/>
                      <a:pt x="22" y="12"/>
                      <a:pt x="22" y="11"/>
                    </a:cubicBezTo>
                    <a:close/>
                    <a:moveTo>
                      <a:pt x="11" y="16"/>
                    </a:moveTo>
                    <a:cubicBezTo>
                      <a:pt x="12" y="17"/>
                      <a:pt x="12" y="18"/>
                      <a:pt x="12" y="19"/>
                    </a:cubicBezTo>
                    <a:cubicBezTo>
                      <a:pt x="13" y="19"/>
                      <a:pt x="13" y="18"/>
                      <a:pt x="13" y="18"/>
                    </a:cubicBezTo>
                    <a:cubicBezTo>
                      <a:pt x="13" y="16"/>
                      <a:pt x="13" y="18"/>
                      <a:pt x="12" y="18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2" y="15"/>
                      <a:pt x="13" y="17"/>
                      <a:pt x="13" y="16"/>
                    </a:cubicBezTo>
                    <a:cubicBezTo>
                      <a:pt x="13" y="17"/>
                      <a:pt x="13" y="18"/>
                      <a:pt x="13" y="18"/>
                    </a:cubicBezTo>
                    <a:cubicBezTo>
                      <a:pt x="13" y="20"/>
                      <a:pt x="13" y="19"/>
                      <a:pt x="13" y="21"/>
                    </a:cubicBezTo>
                    <a:cubicBezTo>
                      <a:pt x="12" y="20"/>
                      <a:pt x="12" y="20"/>
                      <a:pt x="11" y="21"/>
                    </a:cubicBezTo>
                    <a:cubicBezTo>
                      <a:pt x="11" y="21"/>
                      <a:pt x="11" y="20"/>
                      <a:pt x="11" y="19"/>
                    </a:cubicBezTo>
                    <a:cubicBezTo>
                      <a:pt x="10" y="19"/>
                      <a:pt x="10" y="19"/>
                      <a:pt x="10" y="20"/>
                    </a:cubicBezTo>
                    <a:cubicBezTo>
                      <a:pt x="10" y="20"/>
                      <a:pt x="10" y="21"/>
                      <a:pt x="10" y="21"/>
                    </a:cubicBezTo>
                    <a:cubicBezTo>
                      <a:pt x="10" y="21"/>
                      <a:pt x="10" y="22"/>
                      <a:pt x="9" y="22"/>
                    </a:cubicBezTo>
                    <a:cubicBezTo>
                      <a:pt x="9" y="21"/>
                      <a:pt x="10" y="21"/>
                      <a:pt x="9" y="19"/>
                    </a:cubicBezTo>
                    <a:cubicBezTo>
                      <a:pt x="10" y="19"/>
                      <a:pt x="11" y="19"/>
                      <a:pt x="10" y="17"/>
                    </a:cubicBezTo>
                    <a:cubicBezTo>
                      <a:pt x="11" y="18"/>
                      <a:pt x="11" y="18"/>
                      <a:pt x="11" y="18"/>
                    </a:cubicBezTo>
                    <a:cubicBezTo>
                      <a:pt x="12" y="18"/>
                      <a:pt x="12" y="17"/>
                      <a:pt x="11" y="16"/>
                    </a:cubicBezTo>
                    <a:close/>
                    <a:moveTo>
                      <a:pt x="14" y="20"/>
                    </a:moveTo>
                    <a:cubicBezTo>
                      <a:pt x="13" y="19"/>
                      <a:pt x="14" y="17"/>
                      <a:pt x="14" y="17"/>
                    </a:cubicBezTo>
                    <a:cubicBezTo>
                      <a:pt x="15" y="18"/>
                      <a:pt x="14" y="18"/>
                      <a:pt x="14" y="20"/>
                    </a:cubicBezTo>
                    <a:close/>
                    <a:moveTo>
                      <a:pt x="42" y="18"/>
                    </a:moveTo>
                    <a:cubicBezTo>
                      <a:pt x="42" y="16"/>
                      <a:pt x="43" y="18"/>
                      <a:pt x="44" y="18"/>
                    </a:cubicBezTo>
                    <a:cubicBezTo>
                      <a:pt x="44" y="18"/>
                      <a:pt x="43" y="19"/>
                      <a:pt x="44" y="20"/>
                    </a:cubicBezTo>
                    <a:cubicBezTo>
                      <a:pt x="44" y="21"/>
                      <a:pt x="44" y="23"/>
                      <a:pt x="43" y="22"/>
                    </a:cubicBezTo>
                    <a:cubicBezTo>
                      <a:pt x="43" y="19"/>
                      <a:pt x="43" y="19"/>
                      <a:pt x="42" y="18"/>
                    </a:cubicBezTo>
                    <a:close/>
                    <a:moveTo>
                      <a:pt x="14" y="20"/>
                    </a:moveTo>
                    <a:cubicBezTo>
                      <a:pt x="14" y="20"/>
                      <a:pt x="15" y="21"/>
                      <a:pt x="15" y="22"/>
                    </a:cubicBezTo>
                    <a:cubicBezTo>
                      <a:pt x="15" y="23"/>
                      <a:pt x="14" y="23"/>
                      <a:pt x="14" y="24"/>
                    </a:cubicBezTo>
                    <a:cubicBezTo>
                      <a:pt x="13" y="23"/>
                      <a:pt x="14" y="21"/>
                      <a:pt x="14" y="20"/>
                    </a:cubicBezTo>
                    <a:close/>
                    <a:moveTo>
                      <a:pt x="8" y="21"/>
                    </a:moveTo>
                    <a:cubicBezTo>
                      <a:pt x="9" y="21"/>
                      <a:pt x="8" y="22"/>
                      <a:pt x="9" y="22"/>
                    </a:cubicBezTo>
                    <a:cubicBezTo>
                      <a:pt x="9" y="23"/>
                      <a:pt x="8" y="23"/>
                      <a:pt x="8" y="23"/>
                    </a:cubicBezTo>
                    <a:cubicBezTo>
                      <a:pt x="8" y="23"/>
                      <a:pt x="8" y="22"/>
                      <a:pt x="8" y="21"/>
                    </a:cubicBezTo>
                    <a:close/>
                    <a:moveTo>
                      <a:pt x="17" y="22"/>
                    </a:moveTo>
                    <a:cubicBezTo>
                      <a:pt x="17" y="22"/>
                      <a:pt x="17" y="22"/>
                      <a:pt x="17" y="23"/>
                    </a:cubicBezTo>
                    <a:cubicBezTo>
                      <a:pt x="16" y="23"/>
                      <a:pt x="17" y="21"/>
                      <a:pt x="16" y="22"/>
                    </a:cubicBezTo>
                    <a:cubicBezTo>
                      <a:pt x="16" y="20"/>
                      <a:pt x="17" y="21"/>
                      <a:pt x="17" y="22"/>
                    </a:cubicBezTo>
                    <a:close/>
                    <a:moveTo>
                      <a:pt x="38" y="21"/>
                    </a:moveTo>
                    <a:cubicBezTo>
                      <a:pt x="39" y="22"/>
                      <a:pt x="41" y="23"/>
                      <a:pt x="42" y="24"/>
                    </a:cubicBezTo>
                    <a:cubicBezTo>
                      <a:pt x="40" y="25"/>
                      <a:pt x="39" y="21"/>
                      <a:pt x="38" y="23"/>
                    </a:cubicBezTo>
                    <a:cubicBezTo>
                      <a:pt x="38" y="23"/>
                      <a:pt x="39" y="22"/>
                      <a:pt x="38" y="21"/>
                    </a:cubicBezTo>
                    <a:close/>
                    <a:moveTo>
                      <a:pt x="42" y="22"/>
                    </a:moveTo>
                    <a:cubicBezTo>
                      <a:pt x="43" y="23"/>
                      <a:pt x="42" y="25"/>
                      <a:pt x="43" y="25"/>
                    </a:cubicBezTo>
                    <a:cubicBezTo>
                      <a:pt x="42" y="27"/>
                      <a:pt x="42" y="23"/>
                      <a:pt x="42" y="22"/>
                    </a:cubicBezTo>
                    <a:close/>
                    <a:moveTo>
                      <a:pt x="51" y="23"/>
                    </a:moveTo>
                    <a:cubicBezTo>
                      <a:pt x="51" y="22"/>
                      <a:pt x="51" y="23"/>
                      <a:pt x="52" y="23"/>
                    </a:cubicBezTo>
                    <a:cubicBezTo>
                      <a:pt x="52" y="24"/>
                      <a:pt x="52" y="25"/>
                      <a:pt x="51" y="25"/>
                    </a:cubicBezTo>
                    <a:cubicBezTo>
                      <a:pt x="51" y="24"/>
                      <a:pt x="52" y="23"/>
                      <a:pt x="51" y="23"/>
                    </a:cubicBezTo>
                    <a:close/>
                    <a:moveTo>
                      <a:pt x="6" y="48"/>
                    </a:moveTo>
                    <a:cubicBezTo>
                      <a:pt x="6" y="48"/>
                      <a:pt x="7" y="49"/>
                      <a:pt x="7" y="49"/>
                    </a:cubicBezTo>
                    <a:cubicBezTo>
                      <a:pt x="7" y="50"/>
                      <a:pt x="7" y="50"/>
                      <a:pt x="6" y="50"/>
                    </a:cubicBezTo>
                    <a:cubicBezTo>
                      <a:pt x="6" y="49"/>
                      <a:pt x="6" y="49"/>
                      <a:pt x="6" y="48"/>
                    </a:cubicBezTo>
                    <a:close/>
                    <a:moveTo>
                      <a:pt x="7" y="52"/>
                    </a:moveTo>
                    <a:cubicBezTo>
                      <a:pt x="8" y="52"/>
                      <a:pt x="7" y="54"/>
                      <a:pt x="8" y="54"/>
                    </a:cubicBezTo>
                    <a:cubicBezTo>
                      <a:pt x="7" y="54"/>
                      <a:pt x="6" y="55"/>
                      <a:pt x="6" y="54"/>
                    </a:cubicBezTo>
                    <a:cubicBezTo>
                      <a:pt x="6" y="53"/>
                      <a:pt x="7" y="54"/>
                      <a:pt x="7" y="52"/>
                    </a:cubicBezTo>
                    <a:close/>
                    <a:moveTo>
                      <a:pt x="17" y="61"/>
                    </a:moveTo>
                    <a:cubicBezTo>
                      <a:pt x="17" y="62"/>
                      <a:pt x="17" y="63"/>
                      <a:pt x="16" y="63"/>
                    </a:cubicBezTo>
                    <a:cubicBezTo>
                      <a:pt x="17" y="62"/>
                      <a:pt x="17" y="61"/>
                      <a:pt x="17" y="61"/>
                    </a:cubicBezTo>
                    <a:close/>
                    <a:moveTo>
                      <a:pt x="17" y="65"/>
                    </a:moveTo>
                    <a:cubicBezTo>
                      <a:pt x="17" y="64"/>
                      <a:pt x="16" y="66"/>
                      <a:pt x="17" y="66"/>
                    </a:cubicBezTo>
                    <a:cubicBezTo>
                      <a:pt x="17" y="67"/>
                      <a:pt x="17" y="67"/>
                      <a:pt x="16" y="67"/>
                    </a:cubicBezTo>
                    <a:cubicBezTo>
                      <a:pt x="17" y="67"/>
                      <a:pt x="17" y="66"/>
                      <a:pt x="16" y="66"/>
                    </a:cubicBezTo>
                    <a:cubicBezTo>
                      <a:pt x="16" y="65"/>
                      <a:pt x="17" y="66"/>
                      <a:pt x="17" y="65"/>
                    </a:cubicBezTo>
                    <a:close/>
                    <a:moveTo>
                      <a:pt x="11" y="65"/>
                    </a:moveTo>
                    <a:cubicBezTo>
                      <a:pt x="11" y="66"/>
                      <a:pt x="10" y="66"/>
                      <a:pt x="10" y="67"/>
                    </a:cubicBezTo>
                    <a:cubicBezTo>
                      <a:pt x="9" y="66"/>
                      <a:pt x="10" y="64"/>
                      <a:pt x="11" y="65"/>
                    </a:cubicBezTo>
                    <a:close/>
                    <a:moveTo>
                      <a:pt x="23" y="66"/>
                    </a:moveTo>
                    <a:cubicBezTo>
                      <a:pt x="23" y="67"/>
                      <a:pt x="23" y="68"/>
                      <a:pt x="23" y="69"/>
                    </a:cubicBezTo>
                    <a:cubicBezTo>
                      <a:pt x="22" y="68"/>
                      <a:pt x="23" y="66"/>
                      <a:pt x="22" y="67"/>
                    </a:cubicBezTo>
                    <a:cubicBezTo>
                      <a:pt x="22" y="66"/>
                      <a:pt x="22" y="66"/>
                      <a:pt x="23" y="66"/>
                    </a:cubicBezTo>
                    <a:close/>
                    <a:moveTo>
                      <a:pt x="6" y="67"/>
                    </a:moveTo>
                    <a:cubicBezTo>
                      <a:pt x="6" y="68"/>
                      <a:pt x="6" y="69"/>
                      <a:pt x="6" y="70"/>
                    </a:cubicBezTo>
                    <a:cubicBezTo>
                      <a:pt x="5" y="69"/>
                      <a:pt x="5" y="68"/>
                      <a:pt x="6" y="67"/>
                    </a:cubicBezTo>
                    <a:close/>
                    <a:moveTo>
                      <a:pt x="6" y="69"/>
                    </a:moveTo>
                    <a:cubicBezTo>
                      <a:pt x="7" y="69"/>
                      <a:pt x="7" y="70"/>
                      <a:pt x="7" y="71"/>
                    </a:cubicBezTo>
                    <a:cubicBezTo>
                      <a:pt x="8" y="71"/>
                      <a:pt x="7" y="70"/>
                      <a:pt x="8" y="69"/>
                    </a:cubicBezTo>
                    <a:cubicBezTo>
                      <a:pt x="9" y="70"/>
                      <a:pt x="8" y="71"/>
                      <a:pt x="8" y="72"/>
                    </a:cubicBezTo>
                    <a:cubicBezTo>
                      <a:pt x="7" y="72"/>
                      <a:pt x="7" y="72"/>
                      <a:pt x="6" y="71"/>
                    </a:cubicBezTo>
                    <a:cubicBezTo>
                      <a:pt x="6" y="71"/>
                      <a:pt x="6" y="70"/>
                      <a:pt x="7" y="70"/>
                    </a:cubicBezTo>
                    <a:cubicBezTo>
                      <a:pt x="7" y="70"/>
                      <a:pt x="6" y="70"/>
                      <a:pt x="6" y="69"/>
                    </a:cubicBezTo>
                    <a:close/>
                    <a:moveTo>
                      <a:pt x="10" y="70"/>
                    </a:moveTo>
                    <a:cubicBezTo>
                      <a:pt x="9" y="71"/>
                      <a:pt x="10" y="72"/>
                      <a:pt x="9" y="72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9" y="70"/>
                      <a:pt x="9" y="70"/>
                      <a:pt x="10" y="70"/>
                    </a:cubicBezTo>
                    <a:close/>
                    <a:moveTo>
                      <a:pt x="6" y="73"/>
                    </a:moveTo>
                    <a:cubicBezTo>
                      <a:pt x="6" y="73"/>
                      <a:pt x="5" y="73"/>
                      <a:pt x="5" y="72"/>
                    </a:cubicBezTo>
                    <a:cubicBezTo>
                      <a:pt x="5" y="70"/>
                      <a:pt x="6" y="70"/>
                      <a:pt x="6" y="73"/>
                    </a:cubicBezTo>
                    <a:close/>
                    <a:moveTo>
                      <a:pt x="9" y="75"/>
                    </a:moveTo>
                    <a:cubicBezTo>
                      <a:pt x="9" y="74"/>
                      <a:pt x="10" y="74"/>
                      <a:pt x="10" y="74"/>
                    </a:cubicBezTo>
                    <a:cubicBezTo>
                      <a:pt x="10" y="75"/>
                      <a:pt x="10" y="75"/>
                      <a:pt x="9" y="75"/>
                    </a:cubicBezTo>
                    <a:close/>
                    <a:moveTo>
                      <a:pt x="6" y="85"/>
                    </a:moveTo>
                    <a:cubicBezTo>
                      <a:pt x="7" y="86"/>
                      <a:pt x="6" y="88"/>
                      <a:pt x="5" y="90"/>
                    </a:cubicBezTo>
                    <a:cubicBezTo>
                      <a:pt x="5" y="89"/>
                      <a:pt x="6" y="87"/>
                      <a:pt x="5" y="87"/>
                    </a:cubicBezTo>
                    <a:cubicBezTo>
                      <a:pt x="5" y="87"/>
                      <a:pt x="5" y="87"/>
                      <a:pt x="5" y="87"/>
                    </a:cubicBezTo>
                    <a:cubicBezTo>
                      <a:pt x="6" y="87"/>
                      <a:pt x="6" y="86"/>
                      <a:pt x="6" y="85"/>
                    </a:cubicBezTo>
                    <a:close/>
                    <a:moveTo>
                      <a:pt x="58" y="85"/>
                    </a:moveTo>
                    <a:cubicBezTo>
                      <a:pt x="59" y="85"/>
                      <a:pt x="59" y="87"/>
                      <a:pt x="59" y="88"/>
                    </a:cubicBezTo>
                    <a:cubicBezTo>
                      <a:pt x="58" y="88"/>
                      <a:pt x="59" y="86"/>
                      <a:pt x="58" y="85"/>
                    </a:cubicBezTo>
                    <a:close/>
                    <a:moveTo>
                      <a:pt x="5" y="92"/>
                    </a:moveTo>
                    <a:cubicBezTo>
                      <a:pt x="5" y="92"/>
                      <a:pt x="5" y="93"/>
                      <a:pt x="5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4"/>
                      <a:pt x="5" y="93"/>
                      <a:pt x="5" y="92"/>
                    </a:cubicBezTo>
                    <a:close/>
                    <a:moveTo>
                      <a:pt x="5" y="141"/>
                    </a:moveTo>
                    <a:cubicBezTo>
                      <a:pt x="6" y="141"/>
                      <a:pt x="7" y="142"/>
                      <a:pt x="6" y="142"/>
                    </a:cubicBezTo>
                    <a:cubicBezTo>
                      <a:pt x="6" y="141"/>
                      <a:pt x="5" y="142"/>
                      <a:pt x="5" y="141"/>
                    </a:cubicBezTo>
                    <a:close/>
                    <a:moveTo>
                      <a:pt x="8" y="152"/>
                    </a:moveTo>
                    <a:cubicBezTo>
                      <a:pt x="9" y="150"/>
                      <a:pt x="9" y="152"/>
                      <a:pt x="9" y="152"/>
                    </a:cubicBezTo>
                    <a:cubicBezTo>
                      <a:pt x="9" y="154"/>
                      <a:pt x="9" y="152"/>
                      <a:pt x="8" y="152"/>
                    </a:cubicBezTo>
                    <a:close/>
                    <a:moveTo>
                      <a:pt x="8" y="159"/>
                    </a:moveTo>
                    <a:cubicBezTo>
                      <a:pt x="7" y="159"/>
                      <a:pt x="7" y="156"/>
                      <a:pt x="8" y="157"/>
                    </a:cubicBezTo>
                    <a:cubicBezTo>
                      <a:pt x="8" y="157"/>
                      <a:pt x="8" y="158"/>
                      <a:pt x="8" y="158"/>
                    </a:cubicBezTo>
                    <a:cubicBezTo>
                      <a:pt x="8" y="160"/>
                      <a:pt x="8" y="157"/>
                      <a:pt x="8" y="159"/>
                    </a:cubicBezTo>
                    <a:close/>
                    <a:moveTo>
                      <a:pt x="7" y="159"/>
                    </a:moveTo>
                    <a:cubicBezTo>
                      <a:pt x="6" y="160"/>
                      <a:pt x="6" y="160"/>
                      <a:pt x="6" y="160"/>
                    </a:cubicBezTo>
                    <a:cubicBezTo>
                      <a:pt x="6" y="161"/>
                      <a:pt x="7" y="161"/>
                      <a:pt x="7" y="161"/>
                    </a:cubicBezTo>
                    <a:cubicBezTo>
                      <a:pt x="6" y="164"/>
                      <a:pt x="6" y="158"/>
                      <a:pt x="7" y="159"/>
                    </a:cubicBezTo>
                    <a:close/>
                    <a:moveTo>
                      <a:pt x="8" y="175"/>
                    </a:moveTo>
                    <a:cubicBezTo>
                      <a:pt x="7" y="176"/>
                      <a:pt x="7" y="178"/>
                      <a:pt x="7" y="179"/>
                    </a:cubicBezTo>
                    <a:cubicBezTo>
                      <a:pt x="7" y="180"/>
                      <a:pt x="8" y="181"/>
                      <a:pt x="9" y="180"/>
                    </a:cubicBezTo>
                    <a:cubicBezTo>
                      <a:pt x="9" y="182"/>
                      <a:pt x="8" y="181"/>
                      <a:pt x="8" y="183"/>
                    </a:cubicBezTo>
                    <a:cubicBezTo>
                      <a:pt x="8" y="183"/>
                      <a:pt x="8" y="180"/>
                      <a:pt x="7" y="181"/>
                    </a:cubicBezTo>
                    <a:cubicBezTo>
                      <a:pt x="6" y="179"/>
                      <a:pt x="7" y="177"/>
                      <a:pt x="6" y="176"/>
                    </a:cubicBezTo>
                    <a:cubicBezTo>
                      <a:pt x="6" y="175"/>
                      <a:pt x="7" y="176"/>
                      <a:pt x="8" y="175"/>
                    </a:cubicBezTo>
                    <a:close/>
                    <a:moveTo>
                      <a:pt x="12" y="182"/>
                    </a:moveTo>
                    <a:cubicBezTo>
                      <a:pt x="12" y="182"/>
                      <a:pt x="12" y="184"/>
                      <a:pt x="12" y="186"/>
                    </a:cubicBezTo>
                    <a:cubicBezTo>
                      <a:pt x="11" y="185"/>
                      <a:pt x="12" y="184"/>
                      <a:pt x="12" y="182"/>
                    </a:cubicBezTo>
                    <a:close/>
                    <a:moveTo>
                      <a:pt x="8" y="191"/>
                    </a:moveTo>
                    <a:cubicBezTo>
                      <a:pt x="8" y="190"/>
                      <a:pt x="8" y="192"/>
                      <a:pt x="9" y="191"/>
                    </a:cubicBezTo>
                    <a:cubicBezTo>
                      <a:pt x="9" y="193"/>
                      <a:pt x="8" y="191"/>
                      <a:pt x="8" y="193"/>
                    </a:cubicBezTo>
                    <a:cubicBezTo>
                      <a:pt x="7" y="193"/>
                      <a:pt x="8" y="191"/>
                      <a:pt x="8" y="191"/>
                    </a:cubicBezTo>
                    <a:close/>
                    <a:moveTo>
                      <a:pt x="10" y="192"/>
                    </a:moveTo>
                    <a:cubicBezTo>
                      <a:pt x="10" y="192"/>
                      <a:pt x="10" y="193"/>
                      <a:pt x="10" y="193"/>
                    </a:cubicBezTo>
                    <a:cubicBezTo>
                      <a:pt x="10" y="193"/>
                      <a:pt x="9" y="191"/>
                      <a:pt x="9" y="194"/>
                    </a:cubicBezTo>
                    <a:cubicBezTo>
                      <a:pt x="8" y="193"/>
                      <a:pt x="9" y="192"/>
                      <a:pt x="10" y="192"/>
                    </a:cubicBezTo>
                    <a:close/>
                    <a:moveTo>
                      <a:pt x="9" y="194"/>
                    </a:moveTo>
                    <a:cubicBezTo>
                      <a:pt x="10" y="194"/>
                      <a:pt x="10" y="195"/>
                      <a:pt x="11" y="195"/>
                    </a:cubicBezTo>
                    <a:cubicBezTo>
                      <a:pt x="10" y="195"/>
                      <a:pt x="9" y="196"/>
                      <a:pt x="9" y="194"/>
                    </a:cubicBezTo>
                    <a:close/>
                    <a:moveTo>
                      <a:pt x="12" y="219"/>
                    </a:moveTo>
                    <a:cubicBezTo>
                      <a:pt x="12" y="218"/>
                      <a:pt x="12" y="219"/>
                      <a:pt x="12" y="218"/>
                    </a:cubicBezTo>
                    <a:cubicBezTo>
                      <a:pt x="12" y="219"/>
                      <a:pt x="12" y="220"/>
                      <a:pt x="13" y="220"/>
                    </a:cubicBezTo>
                    <a:cubicBezTo>
                      <a:pt x="12" y="221"/>
                      <a:pt x="12" y="219"/>
                      <a:pt x="12" y="219"/>
                    </a:cubicBezTo>
                    <a:close/>
                    <a:moveTo>
                      <a:pt x="13" y="222"/>
                    </a:moveTo>
                    <a:cubicBezTo>
                      <a:pt x="14" y="223"/>
                      <a:pt x="13" y="223"/>
                      <a:pt x="13" y="224"/>
                    </a:cubicBezTo>
                    <a:cubicBezTo>
                      <a:pt x="13" y="224"/>
                      <a:pt x="12" y="225"/>
                      <a:pt x="12" y="225"/>
                    </a:cubicBezTo>
                    <a:cubicBezTo>
                      <a:pt x="11" y="224"/>
                      <a:pt x="12" y="224"/>
                      <a:pt x="12" y="223"/>
                    </a:cubicBezTo>
                    <a:cubicBezTo>
                      <a:pt x="13" y="224"/>
                      <a:pt x="13" y="224"/>
                      <a:pt x="13" y="222"/>
                    </a:cubicBezTo>
                    <a:close/>
                    <a:moveTo>
                      <a:pt x="14" y="229"/>
                    </a:moveTo>
                    <a:cubicBezTo>
                      <a:pt x="13" y="227"/>
                      <a:pt x="15" y="230"/>
                      <a:pt x="15" y="228"/>
                    </a:cubicBezTo>
                    <a:cubicBezTo>
                      <a:pt x="16" y="230"/>
                      <a:pt x="14" y="229"/>
                      <a:pt x="14" y="229"/>
                    </a:cubicBezTo>
                    <a:close/>
                    <a:moveTo>
                      <a:pt x="12" y="230"/>
                    </a:moveTo>
                    <a:cubicBezTo>
                      <a:pt x="12" y="232"/>
                      <a:pt x="12" y="232"/>
                      <a:pt x="12" y="233"/>
                    </a:cubicBezTo>
                    <a:cubicBezTo>
                      <a:pt x="11" y="233"/>
                      <a:pt x="11" y="233"/>
                      <a:pt x="11" y="232"/>
                    </a:cubicBezTo>
                    <a:cubicBezTo>
                      <a:pt x="11" y="232"/>
                      <a:pt x="11" y="230"/>
                      <a:pt x="12" y="230"/>
                    </a:cubicBezTo>
                    <a:close/>
                    <a:moveTo>
                      <a:pt x="14" y="230"/>
                    </a:moveTo>
                    <a:cubicBezTo>
                      <a:pt x="13" y="231"/>
                      <a:pt x="14" y="233"/>
                      <a:pt x="14" y="231"/>
                    </a:cubicBezTo>
                    <a:cubicBezTo>
                      <a:pt x="14" y="231"/>
                      <a:pt x="14" y="232"/>
                      <a:pt x="14" y="232"/>
                    </a:cubicBezTo>
                    <a:cubicBezTo>
                      <a:pt x="14" y="232"/>
                      <a:pt x="14" y="234"/>
                      <a:pt x="13" y="234"/>
                    </a:cubicBezTo>
                    <a:cubicBezTo>
                      <a:pt x="13" y="233"/>
                      <a:pt x="13" y="232"/>
                      <a:pt x="13" y="232"/>
                    </a:cubicBezTo>
                    <a:cubicBezTo>
                      <a:pt x="13" y="231"/>
                      <a:pt x="13" y="230"/>
                      <a:pt x="14" y="230"/>
                    </a:cubicBezTo>
                    <a:close/>
                    <a:moveTo>
                      <a:pt x="12" y="233"/>
                    </a:moveTo>
                    <a:cubicBezTo>
                      <a:pt x="13" y="233"/>
                      <a:pt x="12" y="235"/>
                      <a:pt x="13" y="235"/>
                    </a:cubicBezTo>
                    <a:cubicBezTo>
                      <a:pt x="12" y="235"/>
                      <a:pt x="11" y="235"/>
                      <a:pt x="11" y="234"/>
                    </a:cubicBezTo>
                    <a:cubicBezTo>
                      <a:pt x="12" y="234"/>
                      <a:pt x="12" y="235"/>
                      <a:pt x="12" y="233"/>
                    </a:cubicBezTo>
                    <a:close/>
                    <a:moveTo>
                      <a:pt x="16" y="234"/>
                    </a:moveTo>
                    <a:cubicBezTo>
                      <a:pt x="15" y="235"/>
                      <a:pt x="15" y="235"/>
                      <a:pt x="15" y="236"/>
                    </a:cubicBezTo>
                    <a:cubicBezTo>
                      <a:pt x="14" y="236"/>
                      <a:pt x="14" y="238"/>
                      <a:pt x="13" y="237"/>
                    </a:cubicBezTo>
                    <a:cubicBezTo>
                      <a:pt x="13" y="236"/>
                      <a:pt x="13" y="236"/>
                      <a:pt x="13" y="236"/>
                    </a:cubicBezTo>
                    <a:cubicBezTo>
                      <a:pt x="14" y="238"/>
                      <a:pt x="15" y="234"/>
                      <a:pt x="16" y="234"/>
                    </a:cubicBezTo>
                    <a:close/>
                    <a:moveTo>
                      <a:pt x="15" y="241"/>
                    </a:moveTo>
                    <a:cubicBezTo>
                      <a:pt x="16" y="241"/>
                      <a:pt x="16" y="241"/>
                      <a:pt x="16" y="241"/>
                    </a:cubicBezTo>
                    <a:cubicBezTo>
                      <a:pt x="15" y="242"/>
                      <a:pt x="15" y="243"/>
                      <a:pt x="15" y="244"/>
                    </a:cubicBezTo>
                    <a:cubicBezTo>
                      <a:pt x="15" y="243"/>
                      <a:pt x="15" y="242"/>
                      <a:pt x="15" y="241"/>
                    </a:cubicBezTo>
                    <a:close/>
                    <a:moveTo>
                      <a:pt x="55" y="250"/>
                    </a:moveTo>
                    <a:cubicBezTo>
                      <a:pt x="56" y="251"/>
                      <a:pt x="55" y="252"/>
                      <a:pt x="54" y="252"/>
                    </a:cubicBezTo>
                    <a:cubicBezTo>
                      <a:pt x="54" y="251"/>
                      <a:pt x="55" y="251"/>
                      <a:pt x="55" y="250"/>
                    </a:cubicBezTo>
                    <a:close/>
                    <a:moveTo>
                      <a:pt x="53" y="261"/>
                    </a:moveTo>
                    <a:cubicBezTo>
                      <a:pt x="54" y="261"/>
                      <a:pt x="54" y="264"/>
                      <a:pt x="53" y="263"/>
                    </a:cubicBezTo>
                    <a:cubicBezTo>
                      <a:pt x="53" y="262"/>
                      <a:pt x="53" y="262"/>
                      <a:pt x="53" y="261"/>
                    </a:cubicBezTo>
                    <a:close/>
                    <a:moveTo>
                      <a:pt x="18" y="276"/>
                    </a:moveTo>
                    <a:cubicBezTo>
                      <a:pt x="18" y="277"/>
                      <a:pt x="17" y="277"/>
                      <a:pt x="17" y="276"/>
                    </a:cubicBezTo>
                    <a:cubicBezTo>
                      <a:pt x="17" y="275"/>
                      <a:pt x="18" y="275"/>
                      <a:pt x="18" y="276"/>
                    </a:cubicBezTo>
                    <a:close/>
                    <a:moveTo>
                      <a:pt x="49" y="276"/>
                    </a:moveTo>
                    <a:cubicBezTo>
                      <a:pt x="49" y="277"/>
                      <a:pt x="49" y="279"/>
                      <a:pt x="49" y="279"/>
                    </a:cubicBezTo>
                    <a:cubicBezTo>
                      <a:pt x="49" y="278"/>
                      <a:pt x="49" y="277"/>
                      <a:pt x="49" y="276"/>
                    </a:cubicBezTo>
                    <a:close/>
                    <a:moveTo>
                      <a:pt x="51" y="277"/>
                    </a:moveTo>
                    <a:cubicBezTo>
                      <a:pt x="52" y="277"/>
                      <a:pt x="52" y="277"/>
                      <a:pt x="52" y="278"/>
                    </a:cubicBezTo>
                    <a:cubicBezTo>
                      <a:pt x="52" y="279"/>
                      <a:pt x="52" y="280"/>
                      <a:pt x="52" y="281"/>
                    </a:cubicBezTo>
                    <a:cubicBezTo>
                      <a:pt x="52" y="280"/>
                      <a:pt x="51" y="279"/>
                      <a:pt x="51" y="281"/>
                    </a:cubicBezTo>
                    <a:cubicBezTo>
                      <a:pt x="50" y="281"/>
                      <a:pt x="52" y="279"/>
                      <a:pt x="51" y="277"/>
                    </a:cubicBezTo>
                    <a:close/>
                    <a:moveTo>
                      <a:pt x="18" y="279"/>
                    </a:moveTo>
                    <a:cubicBezTo>
                      <a:pt x="18" y="279"/>
                      <a:pt x="17" y="279"/>
                      <a:pt x="17" y="278"/>
                    </a:cubicBezTo>
                    <a:cubicBezTo>
                      <a:pt x="18" y="278"/>
                      <a:pt x="18" y="278"/>
                      <a:pt x="18" y="278"/>
                    </a:cubicBezTo>
                    <a:cubicBezTo>
                      <a:pt x="19" y="280"/>
                      <a:pt x="18" y="279"/>
                      <a:pt x="18" y="280"/>
                    </a:cubicBezTo>
                    <a:cubicBezTo>
                      <a:pt x="18" y="280"/>
                      <a:pt x="18" y="279"/>
                      <a:pt x="18" y="279"/>
                    </a:cubicBezTo>
                    <a:close/>
                    <a:moveTo>
                      <a:pt x="33" y="282"/>
                    </a:moveTo>
                    <a:cubicBezTo>
                      <a:pt x="34" y="282"/>
                      <a:pt x="33" y="284"/>
                      <a:pt x="34" y="284"/>
                    </a:cubicBezTo>
                    <a:cubicBezTo>
                      <a:pt x="33" y="286"/>
                      <a:pt x="33" y="283"/>
                      <a:pt x="33" y="282"/>
                    </a:cubicBezTo>
                    <a:close/>
                    <a:moveTo>
                      <a:pt x="49" y="282"/>
                    </a:moveTo>
                    <a:cubicBezTo>
                      <a:pt x="50" y="282"/>
                      <a:pt x="50" y="285"/>
                      <a:pt x="49" y="284"/>
                    </a:cubicBezTo>
                    <a:lnTo>
                      <a:pt x="49" y="282"/>
                    </a:lnTo>
                    <a:close/>
                    <a:moveTo>
                      <a:pt x="45" y="283"/>
                    </a:moveTo>
                    <a:cubicBezTo>
                      <a:pt x="45" y="283"/>
                      <a:pt x="45" y="283"/>
                      <a:pt x="46" y="283"/>
                    </a:cubicBezTo>
                    <a:cubicBezTo>
                      <a:pt x="45" y="284"/>
                      <a:pt x="46" y="287"/>
                      <a:pt x="45" y="287"/>
                    </a:cubicBezTo>
                    <a:cubicBezTo>
                      <a:pt x="45" y="286"/>
                      <a:pt x="45" y="285"/>
                      <a:pt x="45" y="283"/>
                    </a:cubicBezTo>
                    <a:close/>
                    <a:moveTo>
                      <a:pt x="17" y="284"/>
                    </a:moveTo>
                    <a:cubicBezTo>
                      <a:pt x="17" y="284"/>
                      <a:pt x="17" y="285"/>
                      <a:pt x="17" y="285"/>
                    </a:cubicBezTo>
                    <a:cubicBezTo>
                      <a:pt x="18" y="286"/>
                      <a:pt x="18" y="285"/>
                      <a:pt x="18" y="287"/>
                    </a:cubicBezTo>
                    <a:cubicBezTo>
                      <a:pt x="18" y="287"/>
                      <a:pt x="17" y="286"/>
                      <a:pt x="17" y="284"/>
                    </a:cubicBezTo>
                    <a:close/>
                    <a:moveTo>
                      <a:pt x="52" y="284"/>
                    </a:moveTo>
                    <a:cubicBezTo>
                      <a:pt x="52" y="285"/>
                      <a:pt x="52" y="285"/>
                      <a:pt x="52" y="286"/>
                    </a:cubicBezTo>
                    <a:cubicBezTo>
                      <a:pt x="51" y="286"/>
                      <a:pt x="51" y="285"/>
                      <a:pt x="51" y="285"/>
                    </a:cubicBezTo>
                    <a:cubicBezTo>
                      <a:pt x="51" y="284"/>
                      <a:pt x="52" y="284"/>
                      <a:pt x="52" y="284"/>
                    </a:cubicBezTo>
                    <a:close/>
                    <a:moveTo>
                      <a:pt x="40" y="286"/>
                    </a:moveTo>
                    <a:cubicBezTo>
                      <a:pt x="40" y="285"/>
                      <a:pt x="40" y="286"/>
                      <a:pt x="41" y="285"/>
                    </a:cubicBezTo>
                    <a:cubicBezTo>
                      <a:pt x="41" y="286"/>
                      <a:pt x="41" y="288"/>
                      <a:pt x="41" y="288"/>
                    </a:cubicBezTo>
                    <a:cubicBezTo>
                      <a:pt x="40" y="288"/>
                      <a:pt x="41" y="287"/>
                      <a:pt x="40" y="286"/>
                    </a:cubicBezTo>
                    <a:close/>
                    <a:moveTo>
                      <a:pt x="46" y="286"/>
                    </a:move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6"/>
                      <a:pt x="47" y="286"/>
                      <a:pt x="47" y="286"/>
                    </a:cubicBezTo>
                    <a:cubicBezTo>
                      <a:pt x="47" y="287"/>
                      <a:pt x="47" y="287"/>
                      <a:pt x="47" y="288"/>
                    </a:cubicBezTo>
                    <a:cubicBezTo>
                      <a:pt x="46" y="288"/>
                      <a:pt x="47" y="288"/>
                      <a:pt x="46" y="286"/>
                    </a:cubicBezTo>
                    <a:close/>
                    <a:moveTo>
                      <a:pt x="48" y="286"/>
                    </a:moveTo>
                    <a:cubicBezTo>
                      <a:pt x="49" y="286"/>
                      <a:pt x="49" y="286"/>
                      <a:pt x="49" y="286"/>
                    </a:cubicBezTo>
                    <a:cubicBezTo>
                      <a:pt x="49" y="287"/>
                      <a:pt x="48" y="287"/>
                      <a:pt x="48" y="287"/>
                    </a:cubicBezTo>
                    <a:cubicBezTo>
                      <a:pt x="48" y="288"/>
                      <a:pt x="48" y="288"/>
                      <a:pt x="49" y="288"/>
                    </a:cubicBezTo>
                    <a:cubicBezTo>
                      <a:pt x="48" y="289"/>
                      <a:pt x="48" y="288"/>
                      <a:pt x="48" y="286"/>
                    </a:cubicBezTo>
                    <a:close/>
                    <a:moveTo>
                      <a:pt x="51" y="286"/>
                    </a:moveTo>
                    <a:cubicBezTo>
                      <a:pt x="51" y="287"/>
                      <a:pt x="52" y="287"/>
                      <a:pt x="52" y="289"/>
                    </a:cubicBezTo>
                    <a:cubicBezTo>
                      <a:pt x="51" y="289"/>
                      <a:pt x="51" y="287"/>
                      <a:pt x="51" y="288"/>
                    </a:cubicBezTo>
                    <a:cubicBezTo>
                      <a:pt x="51" y="288"/>
                      <a:pt x="51" y="287"/>
                      <a:pt x="51" y="286"/>
                    </a:cubicBezTo>
                    <a:close/>
                    <a:moveTo>
                      <a:pt x="53" y="287"/>
                    </a:moveTo>
                    <a:cubicBezTo>
                      <a:pt x="54" y="288"/>
                      <a:pt x="53" y="288"/>
                      <a:pt x="53" y="290"/>
                    </a:cubicBezTo>
                    <a:cubicBezTo>
                      <a:pt x="53" y="289"/>
                      <a:pt x="52" y="289"/>
                      <a:pt x="52" y="288"/>
                    </a:cubicBezTo>
                    <a:cubicBezTo>
                      <a:pt x="53" y="288"/>
                      <a:pt x="53" y="288"/>
                      <a:pt x="53" y="287"/>
                    </a:cubicBezTo>
                    <a:close/>
                    <a:moveTo>
                      <a:pt x="36" y="290"/>
                    </a:moveTo>
                    <a:cubicBezTo>
                      <a:pt x="36" y="290"/>
                      <a:pt x="35" y="290"/>
                      <a:pt x="35" y="289"/>
                    </a:cubicBezTo>
                    <a:cubicBezTo>
                      <a:pt x="36" y="288"/>
                      <a:pt x="36" y="288"/>
                      <a:pt x="36" y="290"/>
                    </a:cubicBezTo>
                    <a:close/>
                    <a:moveTo>
                      <a:pt x="42" y="290"/>
                    </a:moveTo>
                    <a:cubicBezTo>
                      <a:pt x="43" y="289"/>
                      <a:pt x="43" y="291"/>
                      <a:pt x="43" y="292"/>
                    </a:cubicBezTo>
                    <a:cubicBezTo>
                      <a:pt x="43" y="293"/>
                      <a:pt x="43" y="291"/>
                      <a:pt x="42" y="291"/>
                    </a:cubicBezTo>
                    <a:cubicBezTo>
                      <a:pt x="42" y="291"/>
                      <a:pt x="43" y="291"/>
                      <a:pt x="43" y="291"/>
                    </a:cubicBezTo>
                    <a:cubicBezTo>
                      <a:pt x="43" y="290"/>
                      <a:pt x="42" y="290"/>
                      <a:pt x="42" y="290"/>
                    </a:cubicBezTo>
                    <a:close/>
                    <a:moveTo>
                      <a:pt x="46" y="290"/>
                    </a:moveTo>
                    <a:cubicBezTo>
                      <a:pt x="47" y="290"/>
                      <a:pt x="47" y="292"/>
                      <a:pt x="47" y="292"/>
                    </a:cubicBezTo>
                    <a:cubicBezTo>
                      <a:pt x="47" y="293"/>
                      <a:pt x="46" y="291"/>
                      <a:pt x="46" y="290"/>
                    </a:cubicBezTo>
                    <a:close/>
                    <a:moveTo>
                      <a:pt x="35" y="291"/>
                    </a:moveTo>
                    <a:cubicBezTo>
                      <a:pt x="35" y="292"/>
                      <a:pt x="36" y="292"/>
                      <a:pt x="36" y="292"/>
                    </a:cubicBezTo>
                    <a:cubicBezTo>
                      <a:pt x="36" y="294"/>
                      <a:pt x="35" y="293"/>
                      <a:pt x="35" y="291"/>
                    </a:cubicBezTo>
                    <a:close/>
                    <a:moveTo>
                      <a:pt x="44" y="293"/>
                    </a:moveTo>
                    <a:cubicBezTo>
                      <a:pt x="45" y="294"/>
                      <a:pt x="45" y="292"/>
                      <a:pt x="46" y="293"/>
                    </a:cubicBezTo>
                    <a:cubicBezTo>
                      <a:pt x="45" y="294"/>
                      <a:pt x="44" y="295"/>
                      <a:pt x="44" y="294"/>
                    </a:cubicBezTo>
                    <a:cubicBezTo>
                      <a:pt x="44" y="294"/>
                      <a:pt x="44" y="293"/>
                      <a:pt x="44" y="293"/>
                    </a:cubicBezTo>
                    <a:close/>
                    <a:moveTo>
                      <a:pt x="50" y="293"/>
                    </a:moveTo>
                    <a:cubicBezTo>
                      <a:pt x="50" y="292"/>
                      <a:pt x="49" y="295"/>
                      <a:pt x="50" y="295"/>
                    </a:cubicBezTo>
                    <a:cubicBezTo>
                      <a:pt x="50" y="295"/>
                      <a:pt x="51" y="294"/>
                      <a:pt x="51" y="294"/>
                    </a:cubicBezTo>
                    <a:cubicBezTo>
                      <a:pt x="51" y="296"/>
                      <a:pt x="52" y="296"/>
                      <a:pt x="52" y="295"/>
                    </a:cubicBezTo>
                    <a:cubicBezTo>
                      <a:pt x="52" y="296"/>
                      <a:pt x="52" y="296"/>
                      <a:pt x="52" y="297"/>
                    </a:cubicBezTo>
                    <a:cubicBezTo>
                      <a:pt x="52" y="296"/>
                      <a:pt x="51" y="296"/>
                      <a:pt x="51" y="296"/>
                    </a:cubicBezTo>
                    <a:cubicBezTo>
                      <a:pt x="51" y="295"/>
                      <a:pt x="51" y="295"/>
                      <a:pt x="51" y="295"/>
                    </a:cubicBezTo>
                    <a:cubicBezTo>
                      <a:pt x="51" y="295"/>
                      <a:pt x="50" y="296"/>
                      <a:pt x="49" y="295"/>
                    </a:cubicBezTo>
                    <a:cubicBezTo>
                      <a:pt x="49" y="295"/>
                      <a:pt x="50" y="294"/>
                      <a:pt x="49" y="294"/>
                    </a:cubicBezTo>
                    <a:cubicBezTo>
                      <a:pt x="49" y="294"/>
                      <a:pt x="50" y="294"/>
                      <a:pt x="50" y="293"/>
                    </a:cubicBezTo>
                    <a:close/>
                    <a:moveTo>
                      <a:pt x="43" y="295"/>
                    </a:moveTo>
                    <a:cubicBezTo>
                      <a:pt x="44" y="295"/>
                      <a:pt x="44" y="299"/>
                      <a:pt x="44" y="301"/>
                    </a:cubicBezTo>
                    <a:cubicBezTo>
                      <a:pt x="43" y="301"/>
                      <a:pt x="44" y="299"/>
                      <a:pt x="43" y="298"/>
                    </a:cubicBezTo>
                    <a:cubicBezTo>
                      <a:pt x="43" y="297"/>
                      <a:pt x="43" y="297"/>
                      <a:pt x="43" y="295"/>
                    </a:cubicBezTo>
                    <a:close/>
                    <a:moveTo>
                      <a:pt x="48" y="295"/>
                    </a:moveTo>
                    <a:cubicBezTo>
                      <a:pt x="49" y="296"/>
                      <a:pt x="50" y="297"/>
                      <a:pt x="50" y="299"/>
                    </a:cubicBezTo>
                    <a:cubicBezTo>
                      <a:pt x="49" y="297"/>
                      <a:pt x="49" y="298"/>
                      <a:pt x="48" y="295"/>
                    </a:cubicBezTo>
                    <a:close/>
                    <a:moveTo>
                      <a:pt x="41" y="296"/>
                    </a:moveTo>
                    <a:cubicBezTo>
                      <a:pt x="42" y="296"/>
                      <a:pt x="42" y="297"/>
                      <a:pt x="43" y="298"/>
                    </a:cubicBezTo>
                    <a:cubicBezTo>
                      <a:pt x="42" y="299"/>
                      <a:pt x="42" y="297"/>
                      <a:pt x="41" y="296"/>
                    </a:cubicBezTo>
                    <a:close/>
                    <a:moveTo>
                      <a:pt x="53" y="296"/>
                    </a:moveTo>
                    <a:cubicBezTo>
                      <a:pt x="53" y="296"/>
                      <a:pt x="53" y="298"/>
                      <a:pt x="53" y="299"/>
                    </a:cubicBezTo>
                    <a:cubicBezTo>
                      <a:pt x="52" y="298"/>
                      <a:pt x="53" y="296"/>
                      <a:pt x="53" y="296"/>
                    </a:cubicBezTo>
                    <a:close/>
                    <a:moveTo>
                      <a:pt x="20" y="296"/>
                    </a:moveTo>
                    <a:cubicBezTo>
                      <a:pt x="20" y="297"/>
                      <a:pt x="20" y="297"/>
                      <a:pt x="20" y="298"/>
                    </a:cubicBezTo>
                    <a:cubicBezTo>
                      <a:pt x="19" y="299"/>
                      <a:pt x="20" y="298"/>
                      <a:pt x="19" y="298"/>
                    </a:cubicBezTo>
                    <a:cubicBezTo>
                      <a:pt x="19" y="300"/>
                      <a:pt x="19" y="299"/>
                      <a:pt x="20" y="301"/>
                    </a:cubicBezTo>
                    <a:cubicBezTo>
                      <a:pt x="19" y="301"/>
                      <a:pt x="19" y="300"/>
                      <a:pt x="19" y="300"/>
                    </a:cubicBezTo>
                    <a:cubicBezTo>
                      <a:pt x="19" y="297"/>
                      <a:pt x="19" y="297"/>
                      <a:pt x="19" y="297"/>
                    </a:cubicBezTo>
                    <a:cubicBezTo>
                      <a:pt x="19" y="298"/>
                      <a:pt x="19" y="296"/>
                      <a:pt x="20" y="296"/>
                    </a:cubicBezTo>
                    <a:close/>
                    <a:moveTo>
                      <a:pt x="44" y="296"/>
                    </a:moveTo>
                    <a:cubicBezTo>
                      <a:pt x="45" y="297"/>
                      <a:pt x="45" y="296"/>
                      <a:pt x="46" y="296"/>
                    </a:cubicBezTo>
                    <a:cubicBezTo>
                      <a:pt x="45" y="297"/>
                      <a:pt x="44" y="299"/>
                      <a:pt x="44" y="296"/>
                    </a:cubicBezTo>
                    <a:close/>
                    <a:moveTo>
                      <a:pt x="37" y="298"/>
                    </a:moveTo>
                    <a:cubicBezTo>
                      <a:pt x="37" y="298"/>
                      <a:pt x="37" y="299"/>
                      <a:pt x="37" y="301"/>
                    </a:cubicBezTo>
                    <a:cubicBezTo>
                      <a:pt x="37" y="300"/>
                      <a:pt x="37" y="300"/>
                      <a:pt x="37" y="300"/>
                    </a:cubicBezTo>
                    <a:cubicBezTo>
                      <a:pt x="36" y="299"/>
                      <a:pt x="37" y="299"/>
                      <a:pt x="37" y="298"/>
                    </a:cubicBezTo>
                    <a:close/>
                    <a:moveTo>
                      <a:pt x="34" y="298"/>
                    </a:moveTo>
                    <a:cubicBezTo>
                      <a:pt x="34" y="297"/>
                      <a:pt x="35" y="299"/>
                      <a:pt x="35" y="300"/>
                    </a:cubicBezTo>
                    <a:cubicBezTo>
                      <a:pt x="34" y="300"/>
                      <a:pt x="35" y="302"/>
                      <a:pt x="35" y="303"/>
                    </a:cubicBezTo>
                    <a:cubicBezTo>
                      <a:pt x="34" y="302"/>
                      <a:pt x="35" y="299"/>
                      <a:pt x="34" y="298"/>
                    </a:cubicBezTo>
                    <a:close/>
                    <a:moveTo>
                      <a:pt x="48" y="301"/>
                    </a:moveTo>
                    <a:cubicBezTo>
                      <a:pt x="48" y="301"/>
                      <a:pt x="48" y="302"/>
                      <a:pt x="47" y="302"/>
                    </a:cubicBezTo>
                    <a:cubicBezTo>
                      <a:pt x="47" y="300"/>
                      <a:pt x="47" y="301"/>
                      <a:pt x="46" y="301"/>
                    </a:cubicBezTo>
                    <a:cubicBezTo>
                      <a:pt x="47" y="300"/>
                      <a:pt x="46" y="300"/>
                      <a:pt x="46" y="300"/>
                    </a:cubicBezTo>
                    <a:cubicBezTo>
                      <a:pt x="46" y="299"/>
                      <a:pt x="46" y="298"/>
                      <a:pt x="46" y="298"/>
                    </a:cubicBezTo>
                    <a:cubicBezTo>
                      <a:pt x="46" y="300"/>
                      <a:pt x="48" y="300"/>
                      <a:pt x="48" y="301"/>
                    </a:cubicBezTo>
                    <a:cubicBezTo>
                      <a:pt x="48" y="301"/>
                      <a:pt x="48" y="301"/>
                      <a:pt x="48" y="301"/>
                    </a:cubicBezTo>
                    <a:close/>
                    <a:moveTo>
                      <a:pt x="33" y="299"/>
                    </a:moveTo>
                    <a:cubicBezTo>
                      <a:pt x="33" y="299"/>
                      <a:pt x="33" y="300"/>
                      <a:pt x="34" y="300"/>
                    </a:cubicBezTo>
                    <a:cubicBezTo>
                      <a:pt x="34" y="301"/>
                      <a:pt x="33" y="300"/>
                      <a:pt x="33" y="301"/>
                    </a:cubicBezTo>
                    <a:cubicBezTo>
                      <a:pt x="33" y="300"/>
                      <a:pt x="33" y="299"/>
                      <a:pt x="33" y="299"/>
                    </a:cubicBezTo>
                    <a:close/>
                    <a:moveTo>
                      <a:pt x="37" y="302"/>
                    </a:moveTo>
                    <a:cubicBezTo>
                      <a:pt x="37" y="302"/>
                      <a:pt x="38" y="302"/>
                      <a:pt x="38" y="302"/>
                    </a:cubicBezTo>
                    <a:cubicBezTo>
                      <a:pt x="38" y="303"/>
                      <a:pt x="36" y="302"/>
                      <a:pt x="37" y="304"/>
                    </a:cubicBezTo>
                    <a:cubicBezTo>
                      <a:pt x="36" y="304"/>
                      <a:pt x="37" y="303"/>
                      <a:pt x="37" y="302"/>
                    </a:cubicBezTo>
                    <a:close/>
                    <a:moveTo>
                      <a:pt x="49" y="305"/>
                    </a:moveTo>
                    <a:cubicBezTo>
                      <a:pt x="49" y="304"/>
                      <a:pt x="50" y="303"/>
                      <a:pt x="49" y="304"/>
                    </a:cubicBezTo>
                    <a:cubicBezTo>
                      <a:pt x="49" y="303"/>
                      <a:pt x="49" y="303"/>
                      <a:pt x="50" y="303"/>
                    </a:cubicBezTo>
                    <a:cubicBezTo>
                      <a:pt x="50" y="303"/>
                      <a:pt x="50" y="302"/>
                      <a:pt x="50" y="302"/>
                    </a:cubicBezTo>
                    <a:cubicBezTo>
                      <a:pt x="51" y="302"/>
                      <a:pt x="49" y="306"/>
                      <a:pt x="50" y="306"/>
                    </a:cubicBezTo>
                    <a:cubicBezTo>
                      <a:pt x="50" y="306"/>
                      <a:pt x="50" y="307"/>
                      <a:pt x="50" y="307"/>
                    </a:cubicBezTo>
                    <a:cubicBezTo>
                      <a:pt x="50" y="307"/>
                      <a:pt x="50" y="307"/>
                      <a:pt x="50" y="306"/>
                    </a:cubicBezTo>
                    <a:cubicBezTo>
                      <a:pt x="50" y="305"/>
                      <a:pt x="49" y="305"/>
                      <a:pt x="49" y="305"/>
                    </a:cubicBezTo>
                    <a:close/>
                    <a:moveTo>
                      <a:pt x="34" y="305"/>
                    </a:moveTo>
                    <a:cubicBezTo>
                      <a:pt x="34" y="304"/>
                      <a:pt x="35" y="304"/>
                      <a:pt x="36" y="303"/>
                    </a:cubicBezTo>
                    <a:cubicBezTo>
                      <a:pt x="36" y="304"/>
                      <a:pt x="36" y="306"/>
                      <a:pt x="35" y="306"/>
                    </a:cubicBezTo>
                    <a:cubicBezTo>
                      <a:pt x="35" y="304"/>
                      <a:pt x="35" y="305"/>
                      <a:pt x="34" y="305"/>
                    </a:cubicBezTo>
                    <a:close/>
                    <a:moveTo>
                      <a:pt x="48" y="305"/>
                    </a:moveTo>
                    <a:cubicBezTo>
                      <a:pt x="48" y="304"/>
                      <a:pt x="48" y="305"/>
                      <a:pt x="48" y="305"/>
                    </a:cubicBezTo>
                    <a:cubicBezTo>
                      <a:pt x="48" y="309"/>
                      <a:pt x="48" y="308"/>
                      <a:pt x="48" y="305"/>
                    </a:cubicBezTo>
                    <a:close/>
                    <a:moveTo>
                      <a:pt x="20" y="306"/>
                    </a:moveTo>
                    <a:cubicBezTo>
                      <a:pt x="20" y="306"/>
                      <a:pt x="20" y="307"/>
                      <a:pt x="20" y="308"/>
                    </a:cubicBezTo>
                    <a:cubicBezTo>
                      <a:pt x="19" y="308"/>
                      <a:pt x="19" y="307"/>
                      <a:pt x="19" y="306"/>
                    </a:cubicBezTo>
                    <a:cubicBezTo>
                      <a:pt x="19" y="306"/>
                      <a:pt x="19" y="306"/>
                      <a:pt x="20" y="306"/>
                    </a:cubicBezTo>
                    <a:close/>
                    <a:moveTo>
                      <a:pt x="20" y="318"/>
                    </a:moveTo>
                    <a:cubicBezTo>
                      <a:pt x="20" y="318"/>
                      <a:pt x="20" y="317"/>
                      <a:pt x="21" y="318"/>
                    </a:cubicBezTo>
                    <a:cubicBezTo>
                      <a:pt x="21" y="318"/>
                      <a:pt x="20" y="319"/>
                      <a:pt x="21" y="320"/>
                    </a:cubicBezTo>
                    <a:cubicBezTo>
                      <a:pt x="20" y="321"/>
                      <a:pt x="20" y="321"/>
                      <a:pt x="19" y="321"/>
                    </a:cubicBezTo>
                    <a:cubicBezTo>
                      <a:pt x="19" y="319"/>
                      <a:pt x="20" y="321"/>
                      <a:pt x="20" y="319"/>
                    </a:cubicBezTo>
                    <a:cubicBezTo>
                      <a:pt x="20" y="318"/>
                      <a:pt x="20" y="320"/>
                      <a:pt x="19" y="319"/>
                    </a:cubicBezTo>
                    <a:cubicBezTo>
                      <a:pt x="19" y="317"/>
                      <a:pt x="19" y="316"/>
                      <a:pt x="19" y="313"/>
                    </a:cubicBezTo>
                    <a:cubicBezTo>
                      <a:pt x="20" y="313"/>
                      <a:pt x="19" y="313"/>
                      <a:pt x="20" y="313"/>
                    </a:cubicBezTo>
                    <a:cubicBezTo>
                      <a:pt x="20" y="312"/>
                      <a:pt x="19" y="313"/>
                      <a:pt x="19" y="311"/>
                    </a:cubicBezTo>
                    <a:cubicBezTo>
                      <a:pt x="20" y="312"/>
                      <a:pt x="20" y="309"/>
                      <a:pt x="19" y="310"/>
                    </a:cubicBezTo>
                    <a:cubicBezTo>
                      <a:pt x="19" y="309"/>
                      <a:pt x="19" y="309"/>
                      <a:pt x="19" y="308"/>
                    </a:cubicBezTo>
                    <a:cubicBezTo>
                      <a:pt x="20" y="308"/>
                      <a:pt x="20" y="308"/>
                      <a:pt x="20" y="309"/>
                    </a:cubicBezTo>
                    <a:cubicBezTo>
                      <a:pt x="21" y="310"/>
                      <a:pt x="20" y="310"/>
                      <a:pt x="20" y="311"/>
                    </a:cubicBezTo>
                    <a:cubicBezTo>
                      <a:pt x="20" y="312"/>
                      <a:pt x="21" y="312"/>
                      <a:pt x="21" y="312"/>
                    </a:cubicBezTo>
                    <a:cubicBezTo>
                      <a:pt x="21" y="313"/>
                      <a:pt x="20" y="313"/>
                      <a:pt x="20" y="313"/>
                    </a:cubicBezTo>
                    <a:cubicBezTo>
                      <a:pt x="20" y="313"/>
                      <a:pt x="21" y="313"/>
                      <a:pt x="21" y="315"/>
                    </a:cubicBezTo>
                    <a:cubicBezTo>
                      <a:pt x="20" y="315"/>
                      <a:pt x="20" y="313"/>
                      <a:pt x="20" y="314"/>
                    </a:cubicBezTo>
                    <a:cubicBezTo>
                      <a:pt x="20" y="316"/>
                      <a:pt x="21" y="316"/>
                      <a:pt x="20" y="318"/>
                    </a:cubicBezTo>
                    <a:close/>
                    <a:moveTo>
                      <a:pt x="37" y="309"/>
                    </a:moveTo>
                    <a:cubicBezTo>
                      <a:pt x="38" y="310"/>
                      <a:pt x="37" y="312"/>
                      <a:pt x="38" y="313"/>
                    </a:cubicBezTo>
                    <a:cubicBezTo>
                      <a:pt x="37" y="314"/>
                      <a:pt x="37" y="313"/>
                      <a:pt x="38" y="315"/>
                    </a:cubicBezTo>
                    <a:cubicBezTo>
                      <a:pt x="37" y="315"/>
                      <a:pt x="37" y="315"/>
                      <a:pt x="37" y="315"/>
                    </a:cubicBezTo>
                    <a:cubicBezTo>
                      <a:pt x="37" y="314"/>
                      <a:pt x="37" y="311"/>
                      <a:pt x="37" y="309"/>
                    </a:cubicBezTo>
                    <a:close/>
                    <a:moveTo>
                      <a:pt x="49" y="309"/>
                    </a:moveTo>
                    <a:cubicBezTo>
                      <a:pt x="49" y="310"/>
                      <a:pt x="50" y="310"/>
                      <a:pt x="50" y="310"/>
                    </a:cubicBezTo>
                    <a:cubicBezTo>
                      <a:pt x="50" y="311"/>
                      <a:pt x="49" y="311"/>
                      <a:pt x="50" y="312"/>
                    </a:cubicBezTo>
                    <a:cubicBezTo>
                      <a:pt x="50" y="312"/>
                      <a:pt x="49" y="312"/>
                      <a:pt x="49" y="312"/>
                    </a:cubicBezTo>
                    <a:cubicBezTo>
                      <a:pt x="49" y="312"/>
                      <a:pt x="49" y="310"/>
                      <a:pt x="49" y="311"/>
                    </a:cubicBezTo>
                    <a:cubicBezTo>
                      <a:pt x="48" y="311"/>
                      <a:pt x="49" y="310"/>
                      <a:pt x="49" y="309"/>
                    </a:cubicBezTo>
                    <a:close/>
                    <a:moveTo>
                      <a:pt x="47" y="311"/>
                    </a:moveTo>
                    <a:cubicBezTo>
                      <a:pt x="48" y="310"/>
                      <a:pt x="48" y="312"/>
                      <a:pt x="48" y="313"/>
                    </a:cubicBezTo>
                    <a:cubicBezTo>
                      <a:pt x="47" y="313"/>
                      <a:pt x="47" y="313"/>
                      <a:pt x="47" y="313"/>
                    </a:cubicBezTo>
                    <a:cubicBezTo>
                      <a:pt x="47" y="312"/>
                      <a:pt x="48" y="311"/>
                      <a:pt x="47" y="311"/>
                    </a:cubicBezTo>
                    <a:close/>
                    <a:moveTo>
                      <a:pt x="48" y="313"/>
                    </a:moveTo>
                    <a:cubicBezTo>
                      <a:pt x="49" y="313"/>
                      <a:pt x="49" y="315"/>
                      <a:pt x="49" y="314"/>
                    </a:cubicBezTo>
                    <a:cubicBezTo>
                      <a:pt x="49" y="315"/>
                      <a:pt x="49" y="317"/>
                      <a:pt x="48" y="317"/>
                    </a:cubicBezTo>
                    <a:cubicBezTo>
                      <a:pt x="48" y="316"/>
                      <a:pt x="48" y="315"/>
                      <a:pt x="48" y="313"/>
                    </a:cubicBezTo>
                    <a:close/>
                    <a:moveTo>
                      <a:pt x="45" y="314"/>
                    </a:moveTo>
                    <a:cubicBezTo>
                      <a:pt x="45" y="314"/>
                      <a:pt x="46" y="314"/>
                      <a:pt x="46" y="315"/>
                    </a:cubicBezTo>
                    <a:cubicBezTo>
                      <a:pt x="46" y="316"/>
                      <a:pt x="45" y="314"/>
                      <a:pt x="45" y="315"/>
                    </a:cubicBezTo>
                    <a:lnTo>
                      <a:pt x="45" y="314"/>
                    </a:lnTo>
                    <a:close/>
                    <a:moveTo>
                      <a:pt x="53" y="316"/>
                    </a:moveTo>
                    <a:cubicBezTo>
                      <a:pt x="54" y="318"/>
                      <a:pt x="53" y="321"/>
                      <a:pt x="54" y="322"/>
                    </a:cubicBezTo>
                    <a:cubicBezTo>
                      <a:pt x="54" y="323"/>
                      <a:pt x="53" y="323"/>
                      <a:pt x="53" y="322"/>
                    </a:cubicBezTo>
                    <a:cubicBezTo>
                      <a:pt x="53" y="322"/>
                      <a:pt x="53" y="323"/>
                      <a:pt x="53" y="323"/>
                    </a:cubicBezTo>
                    <a:cubicBezTo>
                      <a:pt x="52" y="324"/>
                      <a:pt x="52" y="320"/>
                      <a:pt x="51" y="322"/>
                    </a:cubicBezTo>
                    <a:cubicBezTo>
                      <a:pt x="51" y="320"/>
                      <a:pt x="52" y="322"/>
                      <a:pt x="53" y="321"/>
                    </a:cubicBezTo>
                    <a:cubicBezTo>
                      <a:pt x="53" y="321"/>
                      <a:pt x="53" y="321"/>
                      <a:pt x="53" y="321"/>
                    </a:cubicBezTo>
                    <a:cubicBezTo>
                      <a:pt x="52" y="319"/>
                      <a:pt x="53" y="317"/>
                      <a:pt x="53" y="316"/>
                    </a:cubicBezTo>
                    <a:close/>
                    <a:moveTo>
                      <a:pt x="40" y="317"/>
                    </a:moveTo>
                    <a:cubicBezTo>
                      <a:pt x="40" y="317"/>
                      <a:pt x="40" y="317"/>
                      <a:pt x="40" y="319"/>
                    </a:cubicBezTo>
                    <a:cubicBezTo>
                      <a:pt x="40" y="319"/>
                      <a:pt x="39" y="318"/>
                      <a:pt x="40" y="317"/>
                    </a:cubicBezTo>
                    <a:close/>
                    <a:moveTo>
                      <a:pt x="45" y="320"/>
                    </a:moveTo>
                    <a:cubicBezTo>
                      <a:pt x="45" y="321"/>
                      <a:pt x="44" y="322"/>
                      <a:pt x="44" y="320"/>
                    </a:cubicBezTo>
                    <a:cubicBezTo>
                      <a:pt x="45" y="321"/>
                      <a:pt x="45" y="320"/>
                      <a:pt x="45" y="320"/>
                    </a:cubicBezTo>
                    <a:close/>
                    <a:moveTo>
                      <a:pt x="40" y="320"/>
                    </a:moveTo>
                    <a:cubicBezTo>
                      <a:pt x="40" y="320"/>
                      <a:pt x="41" y="321"/>
                      <a:pt x="41" y="321"/>
                    </a:cubicBezTo>
                    <a:cubicBezTo>
                      <a:pt x="41" y="322"/>
                      <a:pt x="40" y="322"/>
                      <a:pt x="40" y="320"/>
                    </a:cubicBezTo>
                    <a:close/>
                    <a:moveTo>
                      <a:pt x="47" y="325"/>
                    </a:moveTo>
                    <a:cubicBezTo>
                      <a:pt x="47" y="324"/>
                      <a:pt x="47" y="322"/>
                      <a:pt x="47" y="320"/>
                    </a:cubicBezTo>
                    <a:cubicBezTo>
                      <a:pt x="48" y="321"/>
                      <a:pt x="47" y="323"/>
                      <a:pt x="47" y="326"/>
                    </a:cubicBezTo>
                    <a:cubicBezTo>
                      <a:pt x="47" y="326"/>
                      <a:pt x="46" y="323"/>
                      <a:pt x="46" y="326"/>
                    </a:cubicBezTo>
                    <a:cubicBezTo>
                      <a:pt x="46" y="325"/>
                      <a:pt x="46" y="325"/>
                      <a:pt x="46" y="325"/>
                    </a:cubicBezTo>
                    <a:cubicBezTo>
                      <a:pt x="46" y="325"/>
                      <a:pt x="46" y="324"/>
                      <a:pt x="46" y="324"/>
                    </a:cubicBezTo>
                    <a:cubicBezTo>
                      <a:pt x="46" y="324"/>
                      <a:pt x="46" y="324"/>
                      <a:pt x="46" y="324"/>
                    </a:cubicBezTo>
                    <a:cubicBezTo>
                      <a:pt x="46" y="325"/>
                      <a:pt x="47" y="325"/>
                      <a:pt x="47" y="325"/>
                    </a:cubicBezTo>
                    <a:close/>
                    <a:moveTo>
                      <a:pt x="46" y="327"/>
                    </a:moveTo>
                    <a:cubicBezTo>
                      <a:pt x="46" y="326"/>
                      <a:pt x="45" y="326"/>
                      <a:pt x="45" y="325"/>
                    </a:cubicBezTo>
                    <a:cubicBezTo>
                      <a:pt x="46" y="325"/>
                      <a:pt x="46" y="325"/>
                      <a:pt x="46" y="327"/>
                    </a:cubicBezTo>
                    <a:close/>
                    <a:moveTo>
                      <a:pt x="19" y="323"/>
                    </a:move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3"/>
                      <a:pt x="20" y="323"/>
                      <a:pt x="20" y="323"/>
                    </a:cubicBezTo>
                    <a:cubicBezTo>
                      <a:pt x="20" y="324"/>
                      <a:pt x="20" y="324"/>
                      <a:pt x="21" y="324"/>
                    </a:cubicBezTo>
                    <a:cubicBezTo>
                      <a:pt x="20" y="325"/>
                      <a:pt x="20" y="328"/>
                      <a:pt x="19" y="328"/>
                    </a:cubicBezTo>
                    <a:cubicBezTo>
                      <a:pt x="19" y="327"/>
                      <a:pt x="20" y="327"/>
                      <a:pt x="20" y="326"/>
                    </a:cubicBezTo>
                    <a:cubicBezTo>
                      <a:pt x="19" y="327"/>
                      <a:pt x="18" y="326"/>
                      <a:pt x="18" y="329"/>
                    </a:cubicBezTo>
                    <a:cubicBezTo>
                      <a:pt x="17" y="328"/>
                      <a:pt x="18" y="326"/>
                      <a:pt x="18" y="325"/>
                    </a:cubicBezTo>
                    <a:cubicBezTo>
                      <a:pt x="18" y="326"/>
                      <a:pt x="18" y="326"/>
                      <a:pt x="19" y="326"/>
                    </a:cubicBezTo>
                    <a:cubicBezTo>
                      <a:pt x="19" y="325"/>
                      <a:pt x="20" y="324"/>
                      <a:pt x="19" y="323"/>
                    </a:cubicBezTo>
                    <a:close/>
                    <a:moveTo>
                      <a:pt x="31" y="323"/>
                    </a:moveTo>
                    <a:cubicBezTo>
                      <a:pt x="31" y="323"/>
                      <a:pt x="30" y="324"/>
                      <a:pt x="31" y="325"/>
                    </a:cubicBezTo>
                    <a:cubicBezTo>
                      <a:pt x="30" y="325"/>
                      <a:pt x="30" y="325"/>
                      <a:pt x="30" y="325"/>
                    </a:cubicBezTo>
                    <a:cubicBezTo>
                      <a:pt x="30" y="326"/>
                      <a:pt x="31" y="325"/>
                      <a:pt x="31" y="326"/>
                    </a:cubicBezTo>
                    <a:cubicBezTo>
                      <a:pt x="31" y="326"/>
                      <a:pt x="30" y="327"/>
                      <a:pt x="30" y="326"/>
                    </a:cubicBezTo>
                    <a:cubicBezTo>
                      <a:pt x="30" y="326"/>
                      <a:pt x="30" y="325"/>
                      <a:pt x="30" y="323"/>
                    </a:cubicBezTo>
                    <a:cubicBezTo>
                      <a:pt x="30" y="323"/>
                      <a:pt x="31" y="323"/>
                      <a:pt x="31" y="323"/>
                    </a:cubicBezTo>
                    <a:close/>
                    <a:moveTo>
                      <a:pt x="37" y="323"/>
                    </a:moveTo>
                    <a:cubicBezTo>
                      <a:pt x="37" y="324"/>
                      <a:pt x="38" y="324"/>
                      <a:pt x="38" y="325"/>
                    </a:cubicBezTo>
                    <a:cubicBezTo>
                      <a:pt x="37" y="325"/>
                      <a:pt x="37" y="324"/>
                      <a:pt x="37" y="325"/>
                    </a:cubicBezTo>
                    <a:cubicBezTo>
                      <a:pt x="36" y="325"/>
                      <a:pt x="37" y="324"/>
                      <a:pt x="37" y="323"/>
                    </a:cubicBezTo>
                    <a:close/>
                    <a:moveTo>
                      <a:pt x="32" y="326"/>
                    </a:moveTo>
                    <a:cubicBezTo>
                      <a:pt x="32" y="325"/>
                      <a:pt x="32" y="327"/>
                      <a:pt x="33" y="326"/>
                    </a:cubicBezTo>
                    <a:cubicBezTo>
                      <a:pt x="32" y="328"/>
                      <a:pt x="32" y="327"/>
                      <a:pt x="31" y="327"/>
                    </a:cubicBezTo>
                    <a:cubicBezTo>
                      <a:pt x="31" y="326"/>
                      <a:pt x="32" y="326"/>
                      <a:pt x="32" y="326"/>
                    </a:cubicBezTo>
                    <a:close/>
                    <a:moveTo>
                      <a:pt x="31" y="326"/>
                    </a:moveTo>
                    <a:cubicBezTo>
                      <a:pt x="31" y="327"/>
                      <a:pt x="31" y="327"/>
                      <a:pt x="31" y="328"/>
                    </a:cubicBezTo>
                    <a:cubicBezTo>
                      <a:pt x="30" y="328"/>
                      <a:pt x="30" y="328"/>
                      <a:pt x="30" y="328"/>
                    </a:cubicBezTo>
                    <a:cubicBezTo>
                      <a:pt x="30" y="327"/>
                      <a:pt x="31" y="327"/>
                      <a:pt x="31" y="326"/>
                    </a:cubicBezTo>
                    <a:close/>
                    <a:moveTo>
                      <a:pt x="38" y="328"/>
                    </a:moveTo>
                    <a:cubicBezTo>
                      <a:pt x="37" y="328"/>
                      <a:pt x="37" y="328"/>
                      <a:pt x="37" y="328"/>
                    </a:cubicBezTo>
                    <a:cubicBezTo>
                      <a:pt x="37" y="329"/>
                      <a:pt x="37" y="330"/>
                      <a:pt x="37" y="330"/>
                    </a:cubicBezTo>
                    <a:cubicBezTo>
                      <a:pt x="36" y="330"/>
                      <a:pt x="37" y="328"/>
                      <a:pt x="37" y="327"/>
                    </a:cubicBezTo>
                    <a:cubicBezTo>
                      <a:pt x="37" y="327"/>
                      <a:pt x="37" y="328"/>
                      <a:pt x="38" y="327"/>
                    </a:cubicBezTo>
                    <a:cubicBezTo>
                      <a:pt x="38" y="329"/>
                      <a:pt x="39" y="329"/>
                      <a:pt x="39" y="331"/>
                    </a:cubicBezTo>
                    <a:cubicBezTo>
                      <a:pt x="38" y="331"/>
                      <a:pt x="38" y="329"/>
                      <a:pt x="38" y="328"/>
                    </a:cubicBezTo>
                    <a:close/>
                    <a:moveTo>
                      <a:pt x="42" y="329"/>
                    </a:moveTo>
                    <a:cubicBezTo>
                      <a:pt x="42" y="329"/>
                      <a:pt x="42" y="330"/>
                      <a:pt x="42" y="331"/>
                    </a:cubicBezTo>
                    <a:cubicBezTo>
                      <a:pt x="41" y="331"/>
                      <a:pt x="41" y="331"/>
                      <a:pt x="41" y="331"/>
                    </a:cubicBezTo>
                    <a:cubicBezTo>
                      <a:pt x="41" y="330"/>
                      <a:pt x="41" y="330"/>
                      <a:pt x="42" y="330"/>
                    </a:cubicBezTo>
                    <a:lnTo>
                      <a:pt x="42" y="329"/>
                    </a:lnTo>
                    <a:close/>
                    <a:moveTo>
                      <a:pt x="42" y="334"/>
                    </a:moveTo>
                    <a:cubicBezTo>
                      <a:pt x="42" y="333"/>
                      <a:pt x="42" y="333"/>
                      <a:pt x="42" y="332"/>
                    </a:cubicBezTo>
                    <a:cubicBezTo>
                      <a:pt x="43" y="331"/>
                      <a:pt x="43" y="331"/>
                      <a:pt x="44" y="331"/>
                    </a:cubicBezTo>
                    <a:cubicBezTo>
                      <a:pt x="44" y="333"/>
                      <a:pt x="44" y="334"/>
                      <a:pt x="44" y="335"/>
                    </a:cubicBezTo>
                    <a:cubicBezTo>
                      <a:pt x="43" y="334"/>
                      <a:pt x="43" y="333"/>
                      <a:pt x="43" y="332"/>
                    </a:cubicBezTo>
                    <a:cubicBezTo>
                      <a:pt x="43" y="333"/>
                      <a:pt x="43" y="334"/>
                      <a:pt x="42" y="334"/>
                    </a:cubicBezTo>
                    <a:cubicBezTo>
                      <a:pt x="42" y="334"/>
                      <a:pt x="42" y="334"/>
                      <a:pt x="42" y="334"/>
                    </a:cubicBezTo>
                    <a:close/>
                    <a:moveTo>
                      <a:pt x="41" y="332"/>
                    </a:moveTo>
                    <a:cubicBezTo>
                      <a:pt x="41" y="334"/>
                      <a:pt x="41" y="334"/>
                      <a:pt x="41" y="335"/>
                    </a:cubicBezTo>
                    <a:cubicBezTo>
                      <a:pt x="40" y="332"/>
                      <a:pt x="40" y="332"/>
                      <a:pt x="40" y="332"/>
                    </a:cubicBezTo>
                    <a:cubicBezTo>
                      <a:pt x="41" y="331"/>
                      <a:pt x="41" y="333"/>
                      <a:pt x="41" y="332"/>
                    </a:cubicBezTo>
                    <a:close/>
                    <a:moveTo>
                      <a:pt x="24" y="335"/>
                    </a:moveTo>
                    <a:cubicBezTo>
                      <a:pt x="24" y="336"/>
                      <a:pt x="24" y="335"/>
                      <a:pt x="24" y="336"/>
                    </a:cubicBezTo>
                    <a:cubicBezTo>
                      <a:pt x="24" y="337"/>
                      <a:pt x="25" y="335"/>
                      <a:pt x="25" y="338"/>
                    </a:cubicBezTo>
                    <a:cubicBezTo>
                      <a:pt x="24" y="337"/>
                      <a:pt x="24" y="338"/>
                      <a:pt x="23" y="338"/>
                    </a:cubicBezTo>
                    <a:cubicBezTo>
                      <a:pt x="23" y="336"/>
                      <a:pt x="23" y="335"/>
                      <a:pt x="24" y="335"/>
                    </a:cubicBezTo>
                    <a:close/>
                    <a:moveTo>
                      <a:pt x="26" y="342"/>
                    </a:moveTo>
                    <a:cubicBezTo>
                      <a:pt x="26" y="341"/>
                      <a:pt x="27" y="343"/>
                      <a:pt x="27" y="342"/>
                    </a:cubicBezTo>
                    <a:cubicBezTo>
                      <a:pt x="27" y="342"/>
                      <a:pt x="27" y="343"/>
                      <a:pt x="27" y="343"/>
                    </a:cubicBezTo>
                    <a:cubicBezTo>
                      <a:pt x="27" y="343"/>
                      <a:pt x="27" y="343"/>
                      <a:pt x="27" y="344"/>
                    </a:cubicBezTo>
                    <a:cubicBezTo>
                      <a:pt x="27" y="342"/>
                      <a:pt x="26" y="343"/>
                      <a:pt x="26" y="342"/>
                    </a:cubicBezTo>
                    <a:close/>
                    <a:moveTo>
                      <a:pt x="25" y="343"/>
                    </a:moveTo>
                    <a:cubicBezTo>
                      <a:pt x="24" y="342"/>
                      <a:pt x="24" y="343"/>
                      <a:pt x="24" y="344"/>
                    </a:cubicBezTo>
                    <a:cubicBezTo>
                      <a:pt x="23" y="342"/>
                      <a:pt x="25" y="342"/>
                      <a:pt x="25" y="343"/>
                    </a:cubicBezTo>
                    <a:close/>
                    <a:moveTo>
                      <a:pt x="24" y="346"/>
                    </a:moveTo>
                    <a:cubicBezTo>
                      <a:pt x="25" y="345"/>
                      <a:pt x="25" y="346"/>
                      <a:pt x="25" y="347"/>
                    </a:cubicBezTo>
                    <a:cubicBezTo>
                      <a:pt x="25" y="348"/>
                      <a:pt x="25" y="346"/>
                      <a:pt x="24" y="346"/>
                    </a:cubicBezTo>
                    <a:close/>
                    <a:moveTo>
                      <a:pt x="26" y="349"/>
                    </a:moveTo>
                    <a:cubicBezTo>
                      <a:pt x="26" y="349"/>
                      <a:pt x="25" y="350"/>
                      <a:pt x="25" y="349"/>
                    </a:cubicBezTo>
                    <a:cubicBezTo>
                      <a:pt x="25" y="349"/>
                      <a:pt x="25" y="350"/>
                      <a:pt x="25" y="350"/>
                    </a:cubicBezTo>
                    <a:cubicBezTo>
                      <a:pt x="25" y="351"/>
                      <a:pt x="25" y="350"/>
                      <a:pt x="25" y="349"/>
                    </a:cubicBezTo>
                    <a:cubicBezTo>
                      <a:pt x="25" y="348"/>
                      <a:pt x="25" y="348"/>
                      <a:pt x="26" y="349"/>
                    </a:cubicBezTo>
                    <a:close/>
                    <a:moveTo>
                      <a:pt x="24" y="348"/>
                    </a:moveTo>
                    <a:cubicBezTo>
                      <a:pt x="24" y="348"/>
                      <a:pt x="24" y="351"/>
                      <a:pt x="23" y="350"/>
                    </a:cubicBezTo>
                    <a:cubicBezTo>
                      <a:pt x="23" y="350"/>
                      <a:pt x="23" y="350"/>
                      <a:pt x="23" y="349"/>
                    </a:cubicBezTo>
                    <a:cubicBezTo>
                      <a:pt x="23" y="349"/>
                      <a:pt x="24" y="349"/>
                      <a:pt x="24" y="348"/>
                    </a:cubicBezTo>
                    <a:close/>
                    <a:moveTo>
                      <a:pt x="40" y="350"/>
                    </a:moveTo>
                    <a:cubicBezTo>
                      <a:pt x="40" y="350"/>
                      <a:pt x="40" y="350"/>
                      <a:pt x="41" y="349"/>
                    </a:cubicBezTo>
                    <a:cubicBezTo>
                      <a:pt x="41" y="349"/>
                      <a:pt x="41" y="351"/>
                      <a:pt x="41" y="350"/>
                    </a:cubicBezTo>
                    <a:cubicBezTo>
                      <a:pt x="41" y="352"/>
                      <a:pt x="41" y="351"/>
                      <a:pt x="40" y="351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40" y="354"/>
                      <a:pt x="40" y="354"/>
                      <a:pt x="40" y="354"/>
                    </a:cubicBezTo>
                    <a:cubicBezTo>
                      <a:pt x="39" y="354"/>
                      <a:pt x="40" y="352"/>
                      <a:pt x="40" y="350"/>
                    </a:cubicBezTo>
                    <a:close/>
                    <a:moveTo>
                      <a:pt x="25" y="351"/>
                    </a:moveTo>
                    <a:cubicBezTo>
                      <a:pt x="25" y="351"/>
                      <a:pt x="25" y="352"/>
                      <a:pt x="25" y="353"/>
                    </a:cubicBezTo>
                    <a:cubicBezTo>
                      <a:pt x="25" y="354"/>
                      <a:pt x="24" y="355"/>
                      <a:pt x="24" y="354"/>
                    </a:cubicBezTo>
                    <a:cubicBezTo>
                      <a:pt x="23" y="351"/>
                      <a:pt x="24" y="353"/>
                      <a:pt x="25" y="351"/>
                    </a:cubicBezTo>
                    <a:close/>
                    <a:moveTo>
                      <a:pt x="26" y="352"/>
                    </a:moveTo>
                    <a:cubicBezTo>
                      <a:pt x="27" y="352"/>
                      <a:pt x="26" y="353"/>
                      <a:pt x="26" y="354"/>
                    </a:cubicBezTo>
                    <a:cubicBezTo>
                      <a:pt x="25" y="354"/>
                      <a:pt x="26" y="352"/>
                      <a:pt x="25" y="352"/>
                    </a:cubicBezTo>
                    <a:cubicBezTo>
                      <a:pt x="26" y="350"/>
                      <a:pt x="26" y="353"/>
                      <a:pt x="26" y="352"/>
                    </a:cubicBezTo>
                    <a:close/>
                    <a:moveTo>
                      <a:pt x="27" y="352"/>
                    </a:moveTo>
                    <a:cubicBezTo>
                      <a:pt x="28" y="354"/>
                      <a:pt x="28" y="351"/>
                      <a:pt x="29" y="354"/>
                    </a:cubicBezTo>
                    <a:cubicBezTo>
                      <a:pt x="28" y="352"/>
                      <a:pt x="28" y="354"/>
                      <a:pt x="28" y="354"/>
                    </a:cubicBezTo>
                    <a:cubicBezTo>
                      <a:pt x="28" y="355"/>
                      <a:pt x="27" y="354"/>
                      <a:pt x="27" y="353"/>
                    </a:cubicBezTo>
                    <a:cubicBezTo>
                      <a:pt x="27" y="353"/>
                      <a:pt x="27" y="353"/>
                      <a:pt x="27" y="352"/>
                    </a:cubicBezTo>
                    <a:close/>
                    <a:moveTo>
                      <a:pt x="25" y="361"/>
                    </a:moveTo>
                    <a:cubicBezTo>
                      <a:pt x="25" y="363"/>
                      <a:pt x="25" y="366"/>
                      <a:pt x="24" y="366"/>
                    </a:cubicBezTo>
                    <a:cubicBezTo>
                      <a:pt x="25" y="365"/>
                      <a:pt x="24" y="363"/>
                      <a:pt x="25" y="363"/>
                    </a:cubicBezTo>
                    <a:cubicBezTo>
                      <a:pt x="24" y="363"/>
                      <a:pt x="24" y="363"/>
                      <a:pt x="24" y="362"/>
                    </a:cubicBezTo>
                    <a:cubicBezTo>
                      <a:pt x="25" y="361"/>
                      <a:pt x="25" y="362"/>
                      <a:pt x="25" y="361"/>
                    </a:cubicBezTo>
                    <a:close/>
                    <a:moveTo>
                      <a:pt x="24" y="359"/>
                    </a:moveTo>
                    <a:cubicBezTo>
                      <a:pt x="24" y="360"/>
                      <a:pt x="25" y="360"/>
                      <a:pt x="25" y="359"/>
                    </a:cubicBezTo>
                    <a:cubicBezTo>
                      <a:pt x="24" y="358"/>
                      <a:pt x="25" y="356"/>
                      <a:pt x="24" y="356"/>
                    </a:cubicBezTo>
                    <a:cubicBezTo>
                      <a:pt x="24" y="355"/>
                      <a:pt x="25" y="355"/>
                      <a:pt x="25" y="354"/>
                    </a:cubicBezTo>
                    <a:cubicBezTo>
                      <a:pt x="26" y="355"/>
                      <a:pt x="26" y="359"/>
                      <a:pt x="27" y="359"/>
                    </a:cubicBezTo>
                    <a:cubicBezTo>
                      <a:pt x="26" y="360"/>
                      <a:pt x="26" y="360"/>
                      <a:pt x="26" y="361"/>
                    </a:cubicBezTo>
                    <a:cubicBezTo>
                      <a:pt x="25" y="361"/>
                      <a:pt x="24" y="361"/>
                      <a:pt x="24" y="359"/>
                    </a:cubicBezTo>
                    <a:close/>
                    <a:moveTo>
                      <a:pt x="31" y="357"/>
                    </a:moveTo>
                    <a:cubicBezTo>
                      <a:pt x="31" y="358"/>
                      <a:pt x="31" y="357"/>
                      <a:pt x="32" y="358"/>
                    </a:cubicBezTo>
                    <a:cubicBezTo>
                      <a:pt x="32" y="359"/>
                      <a:pt x="31" y="358"/>
                      <a:pt x="30" y="359"/>
                    </a:cubicBezTo>
                    <a:cubicBezTo>
                      <a:pt x="30" y="359"/>
                      <a:pt x="31" y="358"/>
                      <a:pt x="31" y="357"/>
                    </a:cubicBezTo>
                    <a:close/>
                    <a:moveTo>
                      <a:pt x="41" y="358"/>
                    </a:moveTo>
                    <a:cubicBezTo>
                      <a:pt x="41" y="358"/>
                      <a:pt x="42" y="362"/>
                      <a:pt x="41" y="362"/>
                    </a:cubicBezTo>
                    <a:cubicBezTo>
                      <a:pt x="41" y="360"/>
                      <a:pt x="41" y="360"/>
                      <a:pt x="41" y="358"/>
                    </a:cubicBezTo>
                    <a:close/>
                    <a:moveTo>
                      <a:pt x="31" y="361"/>
                    </a:moveTo>
                    <a:cubicBezTo>
                      <a:pt x="31" y="361"/>
                      <a:pt x="31" y="363"/>
                      <a:pt x="31" y="364"/>
                    </a:cubicBezTo>
                    <a:cubicBezTo>
                      <a:pt x="30" y="363"/>
                      <a:pt x="31" y="363"/>
                      <a:pt x="31" y="361"/>
                    </a:cubicBezTo>
                    <a:close/>
                    <a:moveTo>
                      <a:pt x="27" y="367"/>
                    </a:moveTo>
                    <a:cubicBezTo>
                      <a:pt x="27" y="365"/>
                      <a:pt x="27" y="365"/>
                      <a:pt x="27" y="365"/>
                    </a:cubicBezTo>
                    <a:cubicBezTo>
                      <a:pt x="28" y="365"/>
                      <a:pt x="28" y="364"/>
                      <a:pt x="28" y="365"/>
                    </a:cubicBezTo>
                    <a:cubicBezTo>
                      <a:pt x="28" y="365"/>
                      <a:pt x="28" y="365"/>
                      <a:pt x="28" y="365"/>
                    </a:cubicBezTo>
                    <a:cubicBezTo>
                      <a:pt x="28" y="366"/>
                      <a:pt x="28" y="366"/>
                      <a:pt x="28" y="367"/>
                    </a:cubicBezTo>
                    <a:cubicBezTo>
                      <a:pt x="28" y="367"/>
                      <a:pt x="28" y="367"/>
                      <a:pt x="28" y="366"/>
                    </a:cubicBezTo>
                    <a:cubicBezTo>
                      <a:pt x="29" y="368"/>
                      <a:pt x="28" y="367"/>
                      <a:pt x="27" y="367"/>
                    </a:cubicBezTo>
                    <a:close/>
                    <a:moveTo>
                      <a:pt x="24" y="368"/>
                    </a:moveTo>
                    <a:cubicBezTo>
                      <a:pt x="25" y="368"/>
                      <a:pt x="25" y="368"/>
                      <a:pt x="26" y="367"/>
                    </a:cubicBezTo>
                    <a:cubicBezTo>
                      <a:pt x="25" y="369"/>
                      <a:pt x="25" y="369"/>
                      <a:pt x="26" y="371"/>
                    </a:cubicBezTo>
                    <a:cubicBezTo>
                      <a:pt x="25" y="371"/>
                      <a:pt x="25" y="370"/>
                      <a:pt x="25" y="369"/>
                    </a:cubicBezTo>
                    <a:cubicBezTo>
                      <a:pt x="25" y="370"/>
                      <a:pt x="24" y="369"/>
                      <a:pt x="24" y="369"/>
                    </a:cubicBezTo>
                    <a:cubicBezTo>
                      <a:pt x="24" y="368"/>
                      <a:pt x="25" y="369"/>
                      <a:pt x="24" y="368"/>
                    </a:cubicBezTo>
                    <a:close/>
                    <a:moveTo>
                      <a:pt x="45" y="370"/>
                    </a:moveTo>
                    <a:cubicBezTo>
                      <a:pt x="46" y="369"/>
                      <a:pt x="46" y="371"/>
                      <a:pt x="46" y="372"/>
                    </a:cubicBezTo>
                    <a:cubicBezTo>
                      <a:pt x="46" y="373"/>
                      <a:pt x="46" y="372"/>
                      <a:pt x="45" y="372"/>
                    </a:cubicBezTo>
                    <a:cubicBezTo>
                      <a:pt x="45" y="371"/>
                      <a:pt x="45" y="370"/>
                      <a:pt x="45" y="370"/>
                    </a:cubicBezTo>
                    <a:close/>
                    <a:moveTo>
                      <a:pt x="28" y="370"/>
                    </a:moveTo>
                    <a:cubicBezTo>
                      <a:pt x="28" y="371"/>
                      <a:pt x="28" y="370"/>
                      <a:pt x="29" y="370"/>
                    </a:cubicBezTo>
                    <a:cubicBezTo>
                      <a:pt x="29" y="372"/>
                      <a:pt x="29" y="372"/>
                      <a:pt x="29" y="372"/>
                    </a:cubicBezTo>
                    <a:cubicBezTo>
                      <a:pt x="28" y="369"/>
                      <a:pt x="28" y="373"/>
                      <a:pt x="28" y="372"/>
                    </a:cubicBezTo>
                    <a:cubicBezTo>
                      <a:pt x="28" y="372"/>
                      <a:pt x="28" y="371"/>
                      <a:pt x="28" y="370"/>
                    </a:cubicBezTo>
                    <a:close/>
                    <a:moveTo>
                      <a:pt x="25" y="373"/>
                    </a:moveTo>
                    <a:cubicBezTo>
                      <a:pt x="25" y="372"/>
                      <a:pt x="24" y="374"/>
                      <a:pt x="24" y="372"/>
                    </a:cubicBezTo>
                    <a:cubicBezTo>
                      <a:pt x="25" y="371"/>
                      <a:pt x="25" y="372"/>
                      <a:pt x="26" y="372"/>
                    </a:cubicBezTo>
                    <a:cubicBezTo>
                      <a:pt x="26" y="374"/>
                      <a:pt x="27" y="373"/>
                      <a:pt x="26" y="375"/>
                    </a:cubicBezTo>
                    <a:cubicBezTo>
                      <a:pt x="26" y="373"/>
                      <a:pt x="25" y="376"/>
                      <a:pt x="25" y="373"/>
                    </a:cubicBezTo>
                    <a:cubicBezTo>
                      <a:pt x="25" y="373"/>
                      <a:pt x="25" y="373"/>
                      <a:pt x="25" y="373"/>
                    </a:cubicBezTo>
                    <a:close/>
                    <a:moveTo>
                      <a:pt x="41" y="374"/>
                    </a:moveTo>
                    <a:cubicBezTo>
                      <a:pt x="40" y="375"/>
                      <a:pt x="41" y="375"/>
                      <a:pt x="41" y="376"/>
                    </a:cubicBezTo>
                    <a:cubicBezTo>
                      <a:pt x="40" y="376"/>
                      <a:pt x="41" y="378"/>
                      <a:pt x="40" y="378"/>
                    </a:cubicBezTo>
                    <a:cubicBezTo>
                      <a:pt x="41" y="376"/>
                      <a:pt x="40" y="374"/>
                      <a:pt x="40" y="375"/>
                    </a:cubicBezTo>
                    <a:cubicBezTo>
                      <a:pt x="40" y="374"/>
                      <a:pt x="40" y="373"/>
                      <a:pt x="41" y="372"/>
                    </a:cubicBezTo>
                    <a:cubicBezTo>
                      <a:pt x="40" y="374"/>
                      <a:pt x="41" y="374"/>
                      <a:pt x="41" y="375"/>
                    </a:cubicBezTo>
                    <a:cubicBezTo>
                      <a:pt x="41" y="375"/>
                      <a:pt x="41" y="375"/>
                      <a:pt x="41" y="374"/>
                    </a:cubicBezTo>
                    <a:close/>
                    <a:moveTo>
                      <a:pt x="28" y="378"/>
                    </a:moveTo>
                    <a:cubicBezTo>
                      <a:pt x="28" y="377"/>
                      <a:pt x="28" y="378"/>
                      <a:pt x="27" y="377"/>
                    </a:cubicBezTo>
                    <a:cubicBezTo>
                      <a:pt x="28" y="376"/>
                      <a:pt x="27" y="375"/>
                      <a:pt x="27" y="374"/>
                    </a:cubicBezTo>
                    <a:cubicBezTo>
                      <a:pt x="27" y="374"/>
                      <a:pt x="27" y="374"/>
                      <a:pt x="28" y="373"/>
                    </a:cubicBezTo>
                    <a:cubicBezTo>
                      <a:pt x="28" y="374"/>
                      <a:pt x="28" y="377"/>
                      <a:pt x="29" y="377"/>
                    </a:cubicBezTo>
                    <a:cubicBezTo>
                      <a:pt x="29" y="379"/>
                      <a:pt x="29" y="380"/>
                      <a:pt x="29" y="381"/>
                    </a:cubicBezTo>
                    <a:cubicBezTo>
                      <a:pt x="28" y="382"/>
                      <a:pt x="28" y="379"/>
                      <a:pt x="28" y="381"/>
                    </a:cubicBezTo>
                    <a:cubicBezTo>
                      <a:pt x="27" y="380"/>
                      <a:pt x="27" y="378"/>
                      <a:pt x="28" y="378"/>
                    </a:cubicBezTo>
                    <a:close/>
                    <a:moveTo>
                      <a:pt x="43" y="374"/>
                    </a:moveTo>
                    <a:cubicBezTo>
                      <a:pt x="44" y="374"/>
                      <a:pt x="44" y="376"/>
                      <a:pt x="43" y="376"/>
                    </a:cubicBezTo>
                    <a:cubicBezTo>
                      <a:pt x="43" y="376"/>
                      <a:pt x="43" y="375"/>
                      <a:pt x="43" y="374"/>
                    </a:cubicBezTo>
                    <a:close/>
                    <a:moveTo>
                      <a:pt x="22" y="375"/>
                    </a:moveTo>
                    <a:cubicBezTo>
                      <a:pt x="23" y="376"/>
                      <a:pt x="23" y="377"/>
                      <a:pt x="23" y="378"/>
                    </a:cubicBezTo>
                    <a:cubicBezTo>
                      <a:pt x="22" y="378"/>
                      <a:pt x="22" y="377"/>
                      <a:pt x="22" y="375"/>
                    </a:cubicBezTo>
                    <a:close/>
                    <a:moveTo>
                      <a:pt x="25" y="375"/>
                    </a:moveTo>
                    <a:cubicBezTo>
                      <a:pt x="26" y="375"/>
                      <a:pt x="26" y="376"/>
                      <a:pt x="26" y="376"/>
                    </a:cubicBezTo>
                    <a:cubicBezTo>
                      <a:pt x="26" y="376"/>
                      <a:pt x="26" y="377"/>
                      <a:pt x="26" y="377"/>
                    </a:cubicBezTo>
                    <a:cubicBezTo>
                      <a:pt x="26" y="377"/>
                      <a:pt x="26" y="376"/>
                      <a:pt x="27" y="377"/>
                    </a:cubicBezTo>
                    <a:cubicBezTo>
                      <a:pt x="26" y="379"/>
                      <a:pt x="27" y="379"/>
                      <a:pt x="27" y="380"/>
                    </a:cubicBezTo>
                    <a:cubicBezTo>
                      <a:pt x="26" y="379"/>
                      <a:pt x="26" y="379"/>
                      <a:pt x="26" y="380"/>
                    </a:cubicBezTo>
                    <a:cubicBezTo>
                      <a:pt x="25" y="378"/>
                      <a:pt x="26" y="377"/>
                      <a:pt x="25" y="375"/>
                    </a:cubicBezTo>
                    <a:close/>
                    <a:moveTo>
                      <a:pt x="32" y="381"/>
                    </a:moveTo>
                    <a:cubicBezTo>
                      <a:pt x="31" y="383"/>
                      <a:pt x="32" y="382"/>
                      <a:pt x="32" y="383"/>
                    </a:cubicBezTo>
                    <a:cubicBezTo>
                      <a:pt x="32" y="383"/>
                      <a:pt x="32" y="382"/>
                      <a:pt x="32" y="381"/>
                    </a:cubicBezTo>
                    <a:cubicBezTo>
                      <a:pt x="33" y="381"/>
                      <a:pt x="33" y="383"/>
                      <a:pt x="32" y="384"/>
                    </a:cubicBezTo>
                    <a:cubicBezTo>
                      <a:pt x="32" y="383"/>
                      <a:pt x="31" y="384"/>
                      <a:pt x="32" y="385"/>
                    </a:cubicBezTo>
                    <a:cubicBezTo>
                      <a:pt x="31" y="385"/>
                      <a:pt x="31" y="384"/>
                      <a:pt x="30" y="385"/>
                    </a:cubicBezTo>
                    <a:cubicBezTo>
                      <a:pt x="31" y="384"/>
                      <a:pt x="31" y="382"/>
                      <a:pt x="30" y="382"/>
                    </a:cubicBezTo>
                    <a:cubicBezTo>
                      <a:pt x="32" y="380"/>
                      <a:pt x="29" y="381"/>
                      <a:pt x="31" y="379"/>
                    </a:cubicBezTo>
                    <a:cubicBezTo>
                      <a:pt x="31" y="379"/>
                      <a:pt x="31" y="378"/>
                      <a:pt x="30" y="378"/>
                    </a:cubicBezTo>
                    <a:cubicBezTo>
                      <a:pt x="30" y="378"/>
                      <a:pt x="31" y="377"/>
                      <a:pt x="31" y="377"/>
                    </a:cubicBezTo>
                    <a:cubicBezTo>
                      <a:pt x="31" y="378"/>
                      <a:pt x="31" y="380"/>
                      <a:pt x="32" y="378"/>
                    </a:cubicBezTo>
                    <a:cubicBezTo>
                      <a:pt x="32" y="379"/>
                      <a:pt x="32" y="381"/>
                      <a:pt x="32" y="381"/>
                    </a:cubicBezTo>
                    <a:close/>
                    <a:moveTo>
                      <a:pt x="34" y="378"/>
                    </a:moveTo>
                    <a:cubicBezTo>
                      <a:pt x="34" y="378"/>
                      <a:pt x="34" y="379"/>
                      <a:pt x="33" y="378"/>
                    </a:cubicBezTo>
                    <a:cubicBezTo>
                      <a:pt x="33" y="379"/>
                      <a:pt x="34" y="379"/>
                      <a:pt x="34" y="380"/>
                    </a:cubicBezTo>
                    <a:cubicBezTo>
                      <a:pt x="33" y="380"/>
                      <a:pt x="33" y="380"/>
                      <a:pt x="33" y="380"/>
                    </a:cubicBezTo>
                    <a:cubicBezTo>
                      <a:pt x="33" y="378"/>
                      <a:pt x="33" y="378"/>
                      <a:pt x="33" y="378"/>
                    </a:cubicBezTo>
                    <a:cubicBezTo>
                      <a:pt x="33" y="378"/>
                      <a:pt x="34" y="378"/>
                      <a:pt x="34" y="378"/>
                    </a:cubicBezTo>
                    <a:close/>
                    <a:moveTo>
                      <a:pt x="43" y="379"/>
                    </a:moveTo>
                    <a:cubicBezTo>
                      <a:pt x="43" y="380"/>
                      <a:pt x="43" y="380"/>
                      <a:pt x="44" y="380"/>
                    </a:cubicBezTo>
                    <a:cubicBezTo>
                      <a:pt x="44" y="381"/>
                      <a:pt x="44" y="381"/>
                      <a:pt x="44" y="381"/>
                    </a:cubicBezTo>
                    <a:cubicBezTo>
                      <a:pt x="43" y="381"/>
                      <a:pt x="43" y="380"/>
                      <a:pt x="43" y="381"/>
                    </a:cubicBezTo>
                    <a:cubicBezTo>
                      <a:pt x="43" y="380"/>
                      <a:pt x="43" y="380"/>
                      <a:pt x="43" y="379"/>
                    </a:cubicBezTo>
                    <a:close/>
                    <a:moveTo>
                      <a:pt x="27" y="380"/>
                    </a:moveTo>
                    <a:cubicBezTo>
                      <a:pt x="27" y="380"/>
                      <a:pt x="27" y="381"/>
                      <a:pt x="27" y="381"/>
                    </a:cubicBezTo>
                    <a:cubicBezTo>
                      <a:pt x="27" y="381"/>
                      <a:pt x="27" y="382"/>
                      <a:pt x="26" y="382"/>
                    </a:cubicBezTo>
                    <a:cubicBezTo>
                      <a:pt x="26" y="381"/>
                      <a:pt x="27" y="381"/>
                      <a:pt x="27" y="380"/>
                    </a:cubicBezTo>
                    <a:close/>
                    <a:moveTo>
                      <a:pt x="42" y="380"/>
                    </a:moveTo>
                    <a:cubicBezTo>
                      <a:pt x="43" y="381"/>
                      <a:pt x="42" y="385"/>
                      <a:pt x="41" y="385"/>
                    </a:cubicBezTo>
                    <a:cubicBezTo>
                      <a:pt x="41" y="383"/>
                      <a:pt x="42" y="382"/>
                      <a:pt x="42" y="381"/>
                    </a:cubicBezTo>
                    <a:cubicBezTo>
                      <a:pt x="42" y="381"/>
                      <a:pt x="42" y="381"/>
                      <a:pt x="42" y="380"/>
                    </a:cubicBezTo>
                    <a:close/>
                    <a:moveTo>
                      <a:pt x="25" y="381"/>
                    </a:moveTo>
                    <a:cubicBezTo>
                      <a:pt x="26" y="380"/>
                      <a:pt x="26" y="381"/>
                      <a:pt x="26" y="381"/>
                    </a:cubicBezTo>
                    <a:cubicBezTo>
                      <a:pt x="26" y="382"/>
                      <a:pt x="26" y="383"/>
                      <a:pt x="26" y="383"/>
                    </a:cubicBezTo>
                    <a:cubicBezTo>
                      <a:pt x="26" y="383"/>
                      <a:pt x="26" y="382"/>
                      <a:pt x="26" y="382"/>
                    </a:cubicBezTo>
                    <a:cubicBezTo>
                      <a:pt x="26" y="382"/>
                      <a:pt x="26" y="381"/>
                      <a:pt x="25" y="381"/>
                    </a:cubicBezTo>
                    <a:close/>
                    <a:moveTo>
                      <a:pt x="34" y="381"/>
                    </a:moveTo>
                    <a:cubicBezTo>
                      <a:pt x="34" y="382"/>
                      <a:pt x="33" y="382"/>
                      <a:pt x="33" y="381"/>
                    </a:cubicBezTo>
                    <a:cubicBezTo>
                      <a:pt x="33" y="380"/>
                      <a:pt x="34" y="380"/>
                      <a:pt x="34" y="381"/>
                    </a:cubicBezTo>
                    <a:close/>
                    <a:moveTo>
                      <a:pt x="46" y="381"/>
                    </a:moveTo>
                    <a:cubicBezTo>
                      <a:pt x="46" y="384"/>
                      <a:pt x="47" y="381"/>
                      <a:pt x="48" y="381"/>
                    </a:cubicBezTo>
                    <a:cubicBezTo>
                      <a:pt x="48" y="383"/>
                      <a:pt x="48" y="384"/>
                      <a:pt x="47" y="386"/>
                    </a:cubicBezTo>
                    <a:cubicBezTo>
                      <a:pt x="48" y="386"/>
                      <a:pt x="48" y="386"/>
                      <a:pt x="48" y="386"/>
                    </a:cubicBezTo>
                    <a:cubicBezTo>
                      <a:pt x="48" y="386"/>
                      <a:pt x="48" y="387"/>
                      <a:pt x="49" y="387"/>
                    </a:cubicBezTo>
                    <a:cubicBezTo>
                      <a:pt x="48" y="387"/>
                      <a:pt x="47" y="389"/>
                      <a:pt x="48" y="389"/>
                    </a:cubicBezTo>
                    <a:cubicBezTo>
                      <a:pt x="48" y="391"/>
                      <a:pt x="48" y="389"/>
                      <a:pt x="47" y="389"/>
                    </a:cubicBezTo>
                    <a:cubicBezTo>
                      <a:pt x="47" y="389"/>
                      <a:pt x="48" y="390"/>
                      <a:pt x="47" y="391"/>
                    </a:cubicBezTo>
                    <a:cubicBezTo>
                      <a:pt x="47" y="391"/>
                      <a:pt x="47" y="390"/>
                      <a:pt x="47" y="390"/>
                    </a:cubicBezTo>
                    <a:cubicBezTo>
                      <a:pt x="48" y="390"/>
                      <a:pt x="48" y="391"/>
                      <a:pt x="48" y="392"/>
                    </a:cubicBezTo>
                    <a:cubicBezTo>
                      <a:pt x="47" y="392"/>
                      <a:pt x="47" y="389"/>
                      <a:pt x="46" y="387"/>
                    </a:cubicBezTo>
                    <a:cubicBezTo>
                      <a:pt x="46" y="387"/>
                      <a:pt x="46" y="388"/>
                      <a:pt x="46" y="388"/>
                    </a:cubicBezTo>
                    <a:cubicBezTo>
                      <a:pt x="45" y="388"/>
                      <a:pt x="45" y="389"/>
                      <a:pt x="45" y="390"/>
                    </a:cubicBezTo>
                    <a:cubicBezTo>
                      <a:pt x="44" y="388"/>
                      <a:pt x="45" y="386"/>
                      <a:pt x="46" y="387"/>
                    </a:cubicBezTo>
                    <a:cubicBezTo>
                      <a:pt x="47" y="387"/>
                      <a:pt x="47" y="388"/>
                      <a:pt x="47" y="388"/>
                    </a:cubicBezTo>
                    <a:cubicBezTo>
                      <a:pt x="47" y="388"/>
                      <a:pt x="47" y="388"/>
                      <a:pt x="47" y="388"/>
                    </a:cubicBezTo>
                    <a:cubicBezTo>
                      <a:pt x="46" y="387"/>
                      <a:pt x="47" y="385"/>
                      <a:pt x="46" y="383"/>
                    </a:cubicBezTo>
                    <a:cubicBezTo>
                      <a:pt x="46" y="384"/>
                      <a:pt x="46" y="384"/>
                      <a:pt x="46" y="384"/>
                    </a:cubicBezTo>
                    <a:cubicBezTo>
                      <a:pt x="46" y="385"/>
                      <a:pt x="46" y="384"/>
                      <a:pt x="46" y="385"/>
                    </a:cubicBezTo>
                    <a:cubicBezTo>
                      <a:pt x="47" y="385"/>
                      <a:pt x="46" y="386"/>
                      <a:pt x="46" y="386"/>
                    </a:cubicBezTo>
                    <a:cubicBezTo>
                      <a:pt x="47" y="385"/>
                      <a:pt x="45" y="385"/>
                      <a:pt x="46" y="386"/>
                    </a:cubicBezTo>
                    <a:cubicBezTo>
                      <a:pt x="45" y="384"/>
                      <a:pt x="45" y="383"/>
                      <a:pt x="46" y="381"/>
                    </a:cubicBezTo>
                    <a:close/>
                    <a:moveTo>
                      <a:pt x="43" y="381"/>
                    </a:moveTo>
                    <a:cubicBezTo>
                      <a:pt x="43" y="382"/>
                      <a:pt x="43" y="382"/>
                      <a:pt x="44" y="382"/>
                    </a:cubicBezTo>
                    <a:cubicBezTo>
                      <a:pt x="44" y="383"/>
                      <a:pt x="43" y="383"/>
                      <a:pt x="43" y="383"/>
                    </a:cubicBezTo>
                    <a:cubicBezTo>
                      <a:pt x="43" y="382"/>
                      <a:pt x="43" y="382"/>
                      <a:pt x="43" y="381"/>
                    </a:cubicBezTo>
                    <a:close/>
                    <a:moveTo>
                      <a:pt x="52" y="382"/>
                    </a:moveTo>
                    <a:cubicBezTo>
                      <a:pt x="52" y="382"/>
                      <a:pt x="53" y="384"/>
                      <a:pt x="52" y="383"/>
                    </a:cubicBezTo>
                    <a:cubicBezTo>
                      <a:pt x="52" y="384"/>
                      <a:pt x="52" y="384"/>
                      <a:pt x="52" y="384"/>
                    </a:cubicBezTo>
                    <a:cubicBezTo>
                      <a:pt x="53" y="384"/>
                      <a:pt x="53" y="383"/>
                      <a:pt x="53" y="382"/>
                    </a:cubicBezTo>
                    <a:cubicBezTo>
                      <a:pt x="54" y="383"/>
                      <a:pt x="53" y="384"/>
                      <a:pt x="53" y="385"/>
                    </a:cubicBezTo>
                    <a:cubicBezTo>
                      <a:pt x="52" y="385"/>
                      <a:pt x="53" y="387"/>
                      <a:pt x="52" y="387"/>
                    </a:cubicBezTo>
                    <a:cubicBezTo>
                      <a:pt x="51" y="387"/>
                      <a:pt x="52" y="383"/>
                      <a:pt x="52" y="382"/>
                    </a:cubicBezTo>
                    <a:close/>
                    <a:moveTo>
                      <a:pt x="27" y="384"/>
                    </a:moveTo>
                    <a:cubicBezTo>
                      <a:pt x="28" y="384"/>
                      <a:pt x="28" y="386"/>
                      <a:pt x="29" y="386"/>
                    </a:cubicBezTo>
                    <a:cubicBezTo>
                      <a:pt x="28" y="388"/>
                      <a:pt x="28" y="387"/>
                      <a:pt x="28" y="389"/>
                    </a:cubicBezTo>
                    <a:cubicBezTo>
                      <a:pt x="28" y="388"/>
                      <a:pt x="28" y="388"/>
                      <a:pt x="28" y="386"/>
                    </a:cubicBezTo>
                    <a:cubicBezTo>
                      <a:pt x="28" y="386"/>
                      <a:pt x="28" y="387"/>
                      <a:pt x="28" y="388"/>
                    </a:cubicBezTo>
                    <a:cubicBezTo>
                      <a:pt x="27" y="386"/>
                      <a:pt x="28" y="385"/>
                      <a:pt x="27" y="384"/>
                    </a:cubicBezTo>
                    <a:close/>
                    <a:moveTo>
                      <a:pt x="26" y="383"/>
                    </a:moveTo>
                    <a:cubicBezTo>
                      <a:pt x="27" y="381"/>
                      <a:pt x="28" y="383"/>
                      <a:pt x="29" y="382"/>
                    </a:cubicBezTo>
                    <a:cubicBezTo>
                      <a:pt x="29" y="383"/>
                      <a:pt x="29" y="383"/>
                      <a:pt x="29" y="383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9" y="384"/>
                      <a:pt x="29" y="384"/>
                      <a:pt x="29" y="385"/>
                    </a:cubicBezTo>
                    <a:cubicBezTo>
                      <a:pt x="28" y="382"/>
                      <a:pt x="27" y="384"/>
                      <a:pt x="26" y="383"/>
                    </a:cubicBezTo>
                    <a:close/>
                    <a:moveTo>
                      <a:pt x="41" y="382"/>
                    </a:moveTo>
                    <a:cubicBezTo>
                      <a:pt x="41" y="383"/>
                      <a:pt x="41" y="385"/>
                      <a:pt x="40" y="384"/>
                    </a:cubicBezTo>
                    <a:cubicBezTo>
                      <a:pt x="40" y="383"/>
                      <a:pt x="40" y="383"/>
                      <a:pt x="41" y="382"/>
                    </a:cubicBezTo>
                    <a:close/>
                    <a:moveTo>
                      <a:pt x="34" y="384"/>
                    </a:moveTo>
                    <a:cubicBezTo>
                      <a:pt x="35" y="384"/>
                      <a:pt x="35" y="385"/>
                      <a:pt x="35" y="386"/>
                    </a:cubicBezTo>
                    <a:cubicBezTo>
                      <a:pt x="35" y="386"/>
                      <a:pt x="34" y="385"/>
                      <a:pt x="34" y="384"/>
                    </a:cubicBezTo>
                    <a:close/>
                    <a:moveTo>
                      <a:pt x="27" y="386"/>
                    </a:moveTo>
                    <a:cubicBezTo>
                      <a:pt x="26" y="388"/>
                      <a:pt x="28" y="388"/>
                      <a:pt x="28" y="390"/>
                    </a:cubicBezTo>
                    <a:cubicBezTo>
                      <a:pt x="27" y="390"/>
                      <a:pt x="27" y="390"/>
                      <a:pt x="27" y="391"/>
                    </a:cubicBezTo>
                    <a:cubicBezTo>
                      <a:pt x="27" y="390"/>
                      <a:pt x="26" y="390"/>
                      <a:pt x="26" y="391"/>
                    </a:cubicBezTo>
                    <a:cubicBezTo>
                      <a:pt x="26" y="389"/>
                      <a:pt x="25" y="388"/>
                      <a:pt x="26" y="388"/>
                    </a:cubicBezTo>
                    <a:cubicBezTo>
                      <a:pt x="26" y="387"/>
                      <a:pt x="25" y="387"/>
                      <a:pt x="25" y="388"/>
                    </a:cubicBezTo>
                    <a:cubicBezTo>
                      <a:pt x="24" y="386"/>
                      <a:pt x="26" y="385"/>
                      <a:pt x="26" y="385"/>
                    </a:cubicBezTo>
                    <a:cubicBezTo>
                      <a:pt x="26" y="387"/>
                      <a:pt x="26" y="386"/>
                      <a:pt x="27" y="386"/>
                    </a:cubicBezTo>
                    <a:close/>
                    <a:moveTo>
                      <a:pt x="33" y="385"/>
                    </a:moveTo>
                    <a:cubicBezTo>
                      <a:pt x="34" y="385"/>
                      <a:pt x="34" y="387"/>
                      <a:pt x="34" y="388"/>
                    </a:cubicBezTo>
                    <a:cubicBezTo>
                      <a:pt x="34" y="387"/>
                      <a:pt x="33" y="386"/>
                      <a:pt x="33" y="385"/>
                    </a:cubicBezTo>
                    <a:close/>
                    <a:moveTo>
                      <a:pt x="42" y="385"/>
                    </a:moveTo>
                    <a:cubicBezTo>
                      <a:pt x="43" y="387"/>
                      <a:pt x="42" y="387"/>
                      <a:pt x="41" y="388"/>
                    </a:cubicBezTo>
                    <a:cubicBezTo>
                      <a:pt x="41" y="387"/>
                      <a:pt x="42" y="387"/>
                      <a:pt x="42" y="385"/>
                    </a:cubicBezTo>
                    <a:close/>
                    <a:moveTo>
                      <a:pt x="31" y="387"/>
                    </a:moveTo>
                    <a:cubicBezTo>
                      <a:pt x="32" y="386"/>
                      <a:pt x="32" y="389"/>
                      <a:pt x="32" y="390"/>
                    </a:cubicBezTo>
                    <a:cubicBezTo>
                      <a:pt x="31" y="389"/>
                      <a:pt x="32" y="389"/>
                      <a:pt x="31" y="390"/>
                    </a:cubicBezTo>
                    <a:cubicBezTo>
                      <a:pt x="31" y="389"/>
                      <a:pt x="32" y="388"/>
                      <a:pt x="31" y="387"/>
                    </a:cubicBezTo>
                    <a:close/>
                    <a:moveTo>
                      <a:pt x="25" y="389"/>
                    </a:moveTo>
                    <a:cubicBezTo>
                      <a:pt x="24" y="389"/>
                      <a:pt x="25" y="391"/>
                      <a:pt x="24" y="391"/>
                    </a:cubicBezTo>
                    <a:cubicBezTo>
                      <a:pt x="24" y="391"/>
                      <a:pt x="24" y="390"/>
                      <a:pt x="24" y="388"/>
                    </a:cubicBezTo>
                    <a:cubicBezTo>
                      <a:pt x="24" y="389"/>
                      <a:pt x="25" y="389"/>
                      <a:pt x="25" y="390"/>
                    </a:cubicBezTo>
                    <a:cubicBezTo>
                      <a:pt x="25" y="391"/>
                      <a:pt x="25" y="390"/>
                      <a:pt x="25" y="389"/>
                    </a:cubicBezTo>
                    <a:close/>
                    <a:moveTo>
                      <a:pt x="30" y="389"/>
                    </a:moveTo>
                    <a:cubicBezTo>
                      <a:pt x="29" y="390"/>
                      <a:pt x="29" y="391"/>
                      <a:pt x="29" y="391"/>
                    </a:cubicBezTo>
                    <a:cubicBezTo>
                      <a:pt x="28" y="390"/>
                      <a:pt x="29" y="389"/>
                      <a:pt x="30" y="389"/>
                    </a:cubicBezTo>
                    <a:close/>
                    <a:moveTo>
                      <a:pt x="33" y="391"/>
                    </a:moveTo>
                    <a:cubicBezTo>
                      <a:pt x="34" y="391"/>
                      <a:pt x="34" y="391"/>
                      <a:pt x="34" y="391"/>
                    </a:cubicBezTo>
                    <a:cubicBezTo>
                      <a:pt x="34" y="392"/>
                      <a:pt x="35" y="394"/>
                      <a:pt x="34" y="394"/>
                    </a:cubicBezTo>
                    <a:cubicBezTo>
                      <a:pt x="34" y="394"/>
                      <a:pt x="33" y="393"/>
                      <a:pt x="33" y="391"/>
                    </a:cubicBezTo>
                    <a:close/>
                    <a:moveTo>
                      <a:pt x="25" y="391"/>
                    </a:moveTo>
                    <a:cubicBezTo>
                      <a:pt x="25" y="392"/>
                      <a:pt x="26" y="391"/>
                      <a:pt x="26" y="393"/>
                    </a:cubicBezTo>
                    <a:cubicBezTo>
                      <a:pt x="26" y="393"/>
                      <a:pt x="25" y="393"/>
                      <a:pt x="25" y="391"/>
                    </a:cubicBezTo>
                    <a:close/>
                    <a:moveTo>
                      <a:pt x="25" y="394"/>
                    </a:moveTo>
                    <a:cubicBezTo>
                      <a:pt x="25" y="394"/>
                      <a:pt x="25" y="395"/>
                      <a:pt x="24" y="395"/>
                    </a:cubicBezTo>
                    <a:cubicBezTo>
                      <a:pt x="24" y="393"/>
                      <a:pt x="25" y="392"/>
                      <a:pt x="25" y="394"/>
                    </a:cubicBezTo>
                    <a:close/>
                    <a:moveTo>
                      <a:pt x="32" y="394"/>
                    </a:moveTo>
                    <a:cubicBezTo>
                      <a:pt x="32" y="396"/>
                      <a:pt x="33" y="395"/>
                      <a:pt x="33" y="397"/>
                    </a:cubicBezTo>
                    <a:cubicBezTo>
                      <a:pt x="33" y="398"/>
                      <a:pt x="32" y="396"/>
                      <a:pt x="31" y="395"/>
                    </a:cubicBezTo>
                    <a:cubicBezTo>
                      <a:pt x="31" y="394"/>
                      <a:pt x="32" y="394"/>
                      <a:pt x="32" y="394"/>
                    </a:cubicBezTo>
                    <a:close/>
                    <a:moveTo>
                      <a:pt x="42" y="400"/>
                    </a:moveTo>
                    <a:cubicBezTo>
                      <a:pt x="43" y="400"/>
                      <a:pt x="43" y="401"/>
                      <a:pt x="43" y="401"/>
                    </a:cubicBezTo>
                    <a:cubicBezTo>
                      <a:pt x="43" y="401"/>
                      <a:pt x="43" y="400"/>
                      <a:pt x="43" y="399"/>
                    </a:cubicBezTo>
                    <a:cubicBezTo>
                      <a:pt x="43" y="399"/>
                      <a:pt x="43" y="400"/>
                      <a:pt x="43" y="401"/>
                    </a:cubicBezTo>
                    <a:cubicBezTo>
                      <a:pt x="44" y="401"/>
                      <a:pt x="44" y="399"/>
                      <a:pt x="44" y="399"/>
                    </a:cubicBezTo>
                    <a:cubicBezTo>
                      <a:pt x="44" y="399"/>
                      <a:pt x="43" y="397"/>
                      <a:pt x="43" y="398"/>
                    </a:cubicBezTo>
                    <a:cubicBezTo>
                      <a:pt x="42" y="396"/>
                      <a:pt x="45" y="397"/>
                      <a:pt x="44" y="394"/>
                    </a:cubicBezTo>
                    <a:cubicBezTo>
                      <a:pt x="45" y="394"/>
                      <a:pt x="45" y="395"/>
                      <a:pt x="45" y="395"/>
                    </a:cubicBezTo>
                    <a:cubicBezTo>
                      <a:pt x="45" y="396"/>
                      <a:pt x="44" y="397"/>
                      <a:pt x="45" y="397"/>
                    </a:cubicBezTo>
                    <a:cubicBezTo>
                      <a:pt x="45" y="399"/>
                      <a:pt x="45" y="400"/>
                      <a:pt x="45" y="401"/>
                    </a:cubicBezTo>
                    <a:cubicBezTo>
                      <a:pt x="45" y="401"/>
                      <a:pt x="45" y="401"/>
                      <a:pt x="45" y="401"/>
                    </a:cubicBezTo>
                    <a:cubicBezTo>
                      <a:pt x="44" y="403"/>
                      <a:pt x="46" y="408"/>
                      <a:pt x="45" y="409"/>
                    </a:cubicBezTo>
                    <a:cubicBezTo>
                      <a:pt x="45" y="409"/>
                      <a:pt x="45" y="411"/>
                      <a:pt x="45" y="411"/>
                    </a:cubicBezTo>
                    <a:cubicBezTo>
                      <a:pt x="45" y="413"/>
                      <a:pt x="46" y="415"/>
                      <a:pt x="45" y="418"/>
                    </a:cubicBezTo>
                    <a:cubicBezTo>
                      <a:pt x="45" y="418"/>
                      <a:pt x="45" y="418"/>
                      <a:pt x="45" y="418"/>
                    </a:cubicBezTo>
                    <a:cubicBezTo>
                      <a:pt x="45" y="417"/>
                      <a:pt x="45" y="417"/>
                      <a:pt x="45" y="417"/>
                    </a:cubicBezTo>
                    <a:cubicBezTo>
                      <a:pt x="46" y="416"/>
                      <a:pt x="44" y="415"/>
                      <a:pt x="44" y="413"/>
                    </a:cubicBezTo>
                    <a:cubicBezTo>
                      <a:pt x="45" y="413"/>
                      <a:pt x="45" y="409"/>
                      <a:pt x="44" y="407"/>
                    </a:cubicBezTo>
                    <a:cubicBezTo>
                      <a:pt x="44" y="408"/>
                      <a:pt x="44" y="411"/>
                      <a:pt x="43" y="411"/>
                    </a:cubicBezTo>
                    <a:cubicBezTo>
                      <a:pt x="43" y="410"/>
                      <a:pt x="43" y="410"/>
                      <a:pt x="43" y="409"/>
                    </a:cubicBezTo>
                    <a:cubicBezTo>
                      <a:pt x="43" y="410"/>
                      <a:pt x="43" y="411"/>
                      <a:pt x="42" y="410"/>
                    </a:cubicBezTo>
                    <a:cubicBezTo>
                      <a:pt x="42" y="408"/>
                      <a:pt x="43" y="409"/>
                      <a:pt x="43" y="407"/>
                    </a:cubicBezTo>
                    <a:cubicBezTo>
                      <a:pt x="43" y="407"/>
                      <a:pt x="43" y="406"/>
                      <a:pt x="42" y="406"/>
                    </a:cubicBezTo>
                    <a:cubicBezTo>
                      <a:pt x="42" y="405"/>
                      <a:pt x="43" y="404"/>
                      <a:pt x="43" y="406"/>
                    </a:cubicBezTo>
                    <a:cubicBezTo>
                      <a:pt x="43" y="406"/>
                      <a:pt x="43" y="403"/>
                      <a:pt x="42" y="404"/>
                    </a:cubicBezTo>
                    <a:cubicBezTo>
                      <a:pt x="43" y="403"/>
                      <a:pt x="43" y="403"/>
                      <a:pt x="43" y="402"/>
                    </a:cubicBezTo>
                    <a:cubicBezTo>
                      <a:pt x="43" y="402"/>
                      <a:pt x="42" y="401"/>
                      <a:pt x="42" y="400"/>
                    </a:cubicBezTo>
                    <a:close/>
                    <a:moveTo>
                      <a:pt x="42" y="398"/>
                    </a:moveTo>
                    <a:cubicBezTo>
                      <a:pt x="42" y="398"/>
                      <a:pt x="42" y="399"/>
                      <a:pt x="41" y="399"/>
                    </a:cubicBezTo>
                    <a:cubicBezTo>
                      <a:pt x="41" y="398"/>
                      <a:pt x="42" y="398"/>
                      <a:pt x="42" y="397"/>
                    </a:cubicBezTo>
                    <a:cubicBezTo>
                      <a:pt x="42" y="397"/>
                      <a:pt x="42" y="398"/>
                      <a:pt x="42" y="398"/>
                    </a:cubicBezTo>
                    <a:cubicBezTo>
                      <a:pt x="42" y="399"/>
                      <a:pt x="42" y="398"/>
                      <a:pt x="42" y="398"/>
                    </a:cubicBezTo>
                    <a:close/>
                    <a:moveTo>
                      <a:pt x="53" y="397"/>
                    </a:moveTo>
                    <a:cubicBezTo>
                      <a:pt x="54" y="398"/>
                      <a:pt x="52" y="399"/>
                      <a:pt x="52" y="400"/>
                    </a:cubicBezTo>
                    <a:cubicBezTo>
                      <a:pt x="52" y="397"/>
                      <a:pt x="53" y="399"/>
                      <a:pt x="53" y="397"/>
                    </a:cubicBezTo>
                    <a:close/>
                    <a:moveTo>
                      <a:pt x="32" y="397"/>
                    </a:moveTo>
                    <a:cubicBezTo>
                      <a:pt x="32" y="398"/>
                      <a:pt x="32" y="398"/>
                      <a:pt x="32" y="398"/>
                    </a:cubicBezTo>
                    <a:cubicBezTo>
                      <a:pt x="31" y="398"/>
                      <a:pt x="32" y="400"/>
                      <a:pt x="31" y="400"/>
                    </a:cubicBezTo>
                    <a:cubicBezTo>
                      <a:pt x="31" y="400"/>
                      <a:pt x="31" y="399"/>
                      <a:pt x="31" y="398"/>
                    </a:cubicBezTo>
                    <a:cubicBezTo>
                      <a:pt x="31" y="398"/>
                      <a:pt x="31" y="397"/>
                      <a:pt x="32" y="397"/>
                    </a:cubicBezTo>
                    <a:close/>
                    <a:moveTo>
                      <a:pt x="52" y="404"/>
                    </a:moveTo>
                    <a:cubicBezTo>
                      <a:pt x="53" y="404"/>
                      <a:pt x="54" y="407"/>
                      <a:pt x="52" y="407"/>
                    </a:cubicBezTo>
                    <a:cubicBezTo>
                      <a:pt x="53" y="405"/>
                      <a:pt x="52" y="406"/>
                      <a:pt x="52" y="404"/>
                    </a:cubicBezTo>
                    <a:close/>
                    <a:moveTo>
                      <a:pt x="42" y="441"/>
                    </a:moveTo>
                    <a:cubicBezTo>
                      <a:pt x="43" y="442"/>
                      <a:pt x="42" y="443"/>
                      <a:pt x="42" y="444"/>
                    </a:cubicBezTo>
                    <a:cubicBezTo>
                      <a:pt x="42" y="444"/>
                      <a:pt x="42" y="442"/>
                      <a:pt x="42" y="441"/>
                    </a:cubicBezTo>
                    <a:close/>
                  </a:path>
                </a:pathLst>
              </a:custGeom>
              <a:solidFill>
                <a:schemeClr val="accent1">
                  <a:alpha val="70000"/>
                </a:schemeClr>
              </a:solidFill>
              <a:ln w="14288" cap="flat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ctr" anchorCtr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zh-CN" altLang="en-US">
                  <a:solidFill>
                    <a:srgbClr val="FFFFFF"/>
                  </a:solidFill>
                  <a:sym typeface="+mn-ea"/>
                </a:endParaRPr>
              </a:p>
            </p:txBody>
          </p:sp>
        </p:grpSp>
        <p:sp>
          <p:nvSpPr>
            <p:cNvPr id="62" name="矩形 21"/>
            <p:cNvSpPr/>
            <p:nvPr>
              <p:custDataLst>
                <p:tags r:id="rId18"/>
              </p:custDataLst>
            </p:nvPr>
          </p:nvSpPr>
          <p:spPr>
            <a:xfrm>
              <a:off x="10235" y="9006"/>
              <a:ext cx="8017" cy="48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>
              <a:lvl1pPr marL="228600" indent="-228600" algn="l" rtl="0" eaLnBrk="0" fontAlgn="base" hangingPunct="0">
                <a:lnSpc>
                  <a:spcPct val="90000"/>
                </a:lnSpc>
                <a:spcBef>
                  <a:spcPts val="1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</a:lstStyle>
            <a:p>
              <a:pPr lvl="0" algn="l" eaLnBrk="1" hangingPunct="1">
                <a:lnSpc>
                  <a:spcPct val="100000"/>
                </a:lnSpc>
                <a:spcBef>
                  <a:spcPts val="1000"/>
                </a:spcBef>
                <a:buClrTx/>
                <a:buSzTx/>
                <a:buFont typeface="Wingdings" panose="05000000000000000000" charset="0"/>
                <a:buChar char="p"/>
              </a:pP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市场成熟度增加，婚恋企业</a:t>
              </a:r>
              <a:r>
                <a:rPr lang="zh-CN" altLang="en-US" sz="1400" noProof="0" dirty="0">
                  <a:solidFill>
                    <a:schemeClr val="accent5">
                      <a:lumMod val="50000"/>
                    </a:schemeClr>
                  </a:solidFill>
                  <a:cs typeface="+mn-ea"/>
                </a:rPr>
                <a:t>不断深耕，行业将保持稳定增长</a:t>
              </a:r>
              <a:endPara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endParaRPr>
            </a:p>
          </p:txBody>
        </p:sp>
      </p:grpSp>
      <p:graphicFrame>
        <p:nvGraphicFramePr>
          <p:cNvPr id="5" name="图表 4" descr="7b0a202020202263686172745265734964223a20223230343730303538220a7d0a"/>
          <p:cNvGraphicFramePr/>
          <p:nvPr/>
        </p:nvGraphicFramePr>
        <p:xfrm>
          <a:off x="488315" y="1779905"/>
          <a:ext cx="5374005" cy="35636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17427" name="TextBox 44"/>
          <p:cNvSpPr txBox="1"/>
          <p:nvPr/>
        </p:nvSpPr>
        <p:spPr>
          <a:xfrm>
            <a:off x="640715" y="1863090"/>
            <a:ext cx="1192213" cy="30670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1400" noProof="0" dirty="0">
                <a:solidFill>
                  <a:schemeClr val="accent5">
                    <a:lumMod val="50000"/>
                  </a:schemeClr>
                </a:solidFill>
                <a:cs typeface="+mn-ea"/>
              </a:rPr>
              <a:t>单位：万元</a:t>
            </a:r>
            <a:endParaRPr lang="zh-CN" altLang="en-US" sz="1400" noProof="0" dirty="0">
              <a:solidFill>
                <a:schemeClr val="accent5">
                  <a:lumMod val="50000"/>
                </a:schemeClr>
              </a:solidFill>
              <a:cs typeface="+mn-ea"/>
            </a:endParaRPr>
          </a:p>
        </p:txBody>
      </p:sp>
      <p:sp>
        <p:nvSpPr>
          <p:cNvPr id="7" name="图形"/>
          <p:cNvSpPr txBox="1"/>
          <p:nvPr>
            <p:custDataLst>
              <p:tags r:id="rId19"/>
            </p:custDataLst>
          </p:nvPr>
        </p:nvSpPr>
        <p:spPr>
          <a:xfrm>
            <a:off x="3114675" y="477520"/>
            <a:ext cx="6471920" cy="57213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ea"/>
              </a:rPr>
              <a:t>婚恋行业潜力巨大，新一线以及二三线城市需求突出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cs typeface="+mn-ea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487363" y="477838"/>
            <a:ext cx="2498725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市场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规模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6958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灯片编号占位符 7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469900" y="6342380"/>
            <a:ext cx="4810125" cy="245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1.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中国互联网婚恋交友服务行业市场调研分析及投资战略规划报告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1" name="TextBox 34"/>
          <p:cNvSpPr txBox="1"/>
          <p:nvPr>
            <p:custDataLst>
              <p:tags r:id="rId1"/>
            </p:custDataLst>
          </p:nvPr>
        </p:nvSpPr>
        <p:spPr>
          <a:xfrm>
            <a:off x="7758430" y="4088765"/>
            <a:ext cx="2265680" cy="8915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normalizeH="0" baseline="0" noProof="0" dirty="0">
                <a:solidFill>
                  <a:schemeClr val="accent5">
                    <a:lumMod val="50000"/>
                  </a:schemeClr>
                </a:solidFill>
                <a:ea typeface="+mn-ea"/>
                <a:cs typeface="+mn-ea"/>
              </a:rPr>
              <a:t>全国从事婚恋交友的企业超</a:t>
            </a:r>
            <a:r>
              <a:rPr kumimoji="0" lang="en-US" altLang="zh-CN" sz="2000" b="0" i="0" u="none" strike="noStrike" kern="1200" cap="none" normalizeH="0" baseline="0" noProof="0" dirty="0">
                <a:solidFill>
                  <a:schemeClr val="accent5">
                    <a:lumMod val="50000"/>
                  </a:schemeClr>
                </a:solidFill>
                <a:ea typeface="+mn-ea"/>
                <a:cs typeface="+mn-ea"/>
              </a:rPr>
              <a:t>10</a:t>
            </a:r>
            <a:r>
              <a:rPr kumimoji="0" lang="zh-CN" altLang="en-US" sz="2000" b="0" i="0" u="none" strike="noStrike" kern="1200" cap="none" normalizeH="0" baseline="0" noProof="0" dirty="0">
                <a:solidFill>
                  <a:schemeClr val="accent5">
                    <a:lumMod val="50000"/>
                  </a:schemeClr>
                </a:solidFill>
                <a:ea typeface="+mn-ea"/>
                <a:cs typeface="+mn-ea"/>
              </a:rPr>
              <a:t>万家</a:t>
            </a:r>
            <a:r>
              <a:rPr lang="en-US" altLang="zh-CN" sz="2000" baseline="300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【3】</a:t>
            </a:r>
            <a:endParaRPr kumimoji="0" lang="en-US" altLang="zh-CN" sz="2000" b="0" i="0" u="none" strike="noStrike" kern="1200" cap="none" normalizeH="0" baseline="3000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ea typeface="+mn-ea"/>
              <a:cs typeface="+mn-ea"/>
              <a:sym typeface="+mn-lt"/>
            </a:endParaRPr>
          </a:p>
        </p:txBody>
      </p:sp>
      <p:grpSp>
        <p:nvGrpSpPr>
          <p:cNvPr id="65" name="组合 64"/>
          <p:cNvGrpSpPr/>
          <p:nvPr>
            <p:custDataLst>
              <p:tags r:id="rId2"/>
            </p:custDataLst>
          </p:nvPr>
        </p:nvGrpSpPr>
        <p:grpSpPr>
          <a:xfrm>
            <a:off x="7758430" y="2221865"/>
            <a:ext cx="2264410" cy="1723390"/>
            <a:chOff x="14347" y="3139"/>
            <a:chExt cx="3566" cy="2714"/>
          </a:xfrm>
        </p:grpSpPr>
        <p:sp>
          <p:nvSpPr>
            <p:cNvPr id="40" name="矩形 39"/>
            <p:cNvSpPr/>
            <p:nvPr>
              <p:custDataLst>
                <p:tags r:id="rId3"/>
              </p:custDataLst>
            </p:nvPr>
          </p:nvSpPr>
          <p:spPr>
            <a:xfrm>
              <a:off x="14347" y="3139"/>
              <a:ext cx="3566" cy="2714"/>
            </a:xfrm>
            <a:prstGeom prst="rect">
              <a:avLst/>
            </a:prstGeom>
            <a:ln w="19050">
              <a:solidFill>
                <a:srgbClr val="1F4E79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24" name="Rectangle 5"/>
            <p:cNvSpPr/>
            <p:nvPr>
              <p:custDataLst>
                <p:tags r:id="rId4"/>
              </p:custDataLst>
            </p:nvPr>
          </p:nvSpPr>
          <p:spPr>
            <a:xfrm>
              <a:off x="14361" y="3842"/>
              <a:ext cx="3537" cy="111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10</a:t>
              </a:r>
              <a:r>
                <a:rPr kumimoji="0" lang="en-US" sz="40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W+</a:t>
              </a:r>
              <a:endParaRPr kumimoji="0" lang="en-US" sz="40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grpSp>
        <p:nvGrpSpPr>
          <p:cNvPr id="67" name="组合 66"/>
          <p:cNvGrpSpPr/>
          <p:nvPr>
            <p:custDataLst>
              <p:tags r:id="rId5"/>
            </p:custDataLst>
          </p:nvPr>
        </p:nvGrpSpPr>
        <p:grpSpPr>
          <a:xfrm>
            <a:off x="2169160" y="2223135"/>
            <a:ext cx="2264410" cy="1723390"/>
            <a:chOff x="1615" y="3139"/>
            <a:chExt cx="3566" cy="2714"/>
          </a:xfrm>
        </p:grpSpPr>
        <p:sp>
          <p:nvSpPr>
            <p:cNvPr id="39" name="矩形 38"/>
            <p:cNvSpPr/>
            <p:nvPr>
              <p:custDataLst>
                <p:tags r:id="rId6"/>
              </p:custDataLst>
            </p:nvPr>
          </p:nvSpPr>
          <p:spPr>
            <a:xfrm>
              <a:off x="1615" y="3139"/>
              <a:ext cx="3566" cy="2714"/>
            </a:xfrm>
            <a:prstGeom prst="rect">
              <a:avLst/>
            </a:prstGeom>
            <a:ln w="19050">
              <a:solidFill>
                <a:srgbClr val="1F4E79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42" name="Rectangle 5"/>
            <p:cNvSpPr/>
            <p:nvPr>
              <p:custDataLst>
                <p:tags r:id="rId7"/>
              </p:custDataLst>
            </p:nvPr>
          </p:nvSpPr>
          <p:spPr>
            <a:xfrm>
              <a:off x="2161" y="3842"/>
              <a:ext cx="2423" cy="111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400	</a:t>
              </a:r>
              <a:r>
                <a:rPr kumimoji="0" lang="zh-CN" altLang="en-US" sz="40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亿</a:t>
              </a:r>
              <a:endParaRPr kumimoji="0" lang="zh-CN" altLang="en-US" sz="40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45" name="TextBox 34"/>
          <p:cNvSpPr txBox="1"/>
          <p:nvPr>
            <p:custDataLst>
              <p:tags r:id="rId8"/>
            </p:custDataLst>
          </p:nvPr>
        </p:nvSpPr>
        <p:spPr>
          <a:xfrm>
            <a:off x="2168525" y="4071620"/>
            <a:ext cx="2265680" cy="8915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normalizeH="0" baseline="0" noProof="0" dirty="0">
                <a:solidFill>
                  <a:schemeClr val="accent5">
                    <a:lumMod val="50000"/>
                  </a:schemeClr>
                </a:solidFill>
                <a:ea typeface="+mn-ea"/>
                <a:cs typeface="+mn-ea"/>
              </a:rPr>
              <a:t>婚恋社交规模达到</a:t>
            </a:r>
            <a:r>
              <a:rPr kumimoji="0" lang="en-US" altLang="zh-CN" sz="2000" b="0" i="0" u="none" strike="noStrike" kern="1200" cap="none" normalizeH="0" baseline="0" noProof="0" dirty="0">
                <a:solidFill>
                  <a:schemeClr val="accent5">
                    <a:lumMod val="50000"/>
                  </a:schemeClr>
                </a:solidFill>
                <a:ea typeface="+mn-ea"/>
                <a:cs typeface="+mn-ea"/>
              </a:rPr>
              <a:t>400</a:t>
            </a:r>
            <a:r>
              <a:rPr kumimoji="0" lang="zh-CN" altLang="en-US" sz="2000" b="0" i="0" u="none" strike="noStrike" kern="1200" cap="none" normalizeH="0" baseline="0" noProof="0" dirty="0">
                <a:solidFill>
                  <a:schemeClr val="accent5">
                    <a:lumMod val="50000"/>
                  </a:schemeClr>
                </a:solidFill>
                <a:ea typeface="+mn-ea"/>
                <a:cs typeface="+mn-ea"/>
              </a:rPr>
              <a:t>亿</a:t>
            </a:r>
            <a:r>
              <a:rPr lang="en-US" altLang="zh-CN" sz="2000" baseline="300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【1】</a:t>
            </a:r>
            <a:endParaRPr kumimoji="0" lang="en-US" altLang="zh-CN" sz="2000" b="0" i="0" u="none" strike="noStrike" kern="1200" cap="none" normalizeH="0" baseline="3000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ea typeface="+mn-ea"/>
              <a:cs typeface="+mn-ea"/>
              <a:sym typeface="+mn-lt"/>
            </a:endParaRPr>
          </a:p>
        </p:txBody>
      </p:sp>
      <p:sp>
        <p:nvSpPr>
          <p:cNvPr id="56" name="TextBox 34"/>
          <p:cNvSpPr txBox="1"/>
          <p:nvPr>
            <p:custDataLst>
              <p:tags r:id="rId9"/>
            </p:custDataLst>
          </p:nvPr>
        </p:nvSpPr>
        <p:spPr>
          <a:xfrm>
            <a:off x="4963160" y="4071620"/>
            <a:ext cx="2265680" cy="89154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0" i="0" u="none" strike="noStrike" kern="1200" cap="none" normalizeH="0" baseline="0" noProof="0" dirty="0">
                <a:solidFill>
                  <a:schemeClr val="accent5">
                    <a:lumMod val="50000"/>
                  </a:schemeClr>
                </a:solidFill>
                <a:ea typeface="+mn-ea"/>
                <a:cs typeface="+mn-ea"/>
              </a:rPr>
              <a:t>主流婚恋社交平台月活数超300万</a:t>
            </a:r>
            <a:r>
              <a:rPr lang="en-US" altLang="zh-CN" sz="2000" baseline="3000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cs typeface="+mn-ea"/>
                <a:sym typeface="+mn-lt"/>
              </a:rPr>
              <a:t>【2】</a:t>
            </a:r>
            <a:endParaRPr kumimoji="0" lang="en-US" altLang="zh-CN" sz="2000" b="0" i="0" u="none" strike="noStrike" kern="1200" cap="none" normalizeH="0" baseline="3000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ea typeface="+mn-ea"/>
              <a:cs typeface="+mn-ea"/>
              <a:sym typeface="+mn-lt"/>
            </a:endParaRPr>
          </a:p>
        </p:txBody>
      </p:sp>
      <p:grpSp>
        <p:nvGrpSpPr>
          <p:cNvPr id="66" name="组合 65"/>
          <p:cNvGrpSpPr/>
          <p:nvPr>
            <p:custDataLst>
              <p:tags r:id="rId10"/>
            </p:custDataLst>
          </p:nvPr>
        </p:nvGrpSpPr>
        <p:grpSpPr>
          <a:xfrm>
            <a:off x="4963795" y="2222500"/>
            <a:ext cx="2264410" cy="1723390"/>
            <a:chOff x="5859" y="3112"/>
            <a:chExt cx="3566" cy="2714"/>
          </a:xfrm>
        </p:grpSpPr>
        <p:sp>
          <p:nvSpPr>
            <p:cNvPr id="58" name="矩形 57"/>
            <p:cNvSpPr/>
            <p:nvPr>
              <p:custDataLst>
                <p:tags r:id="rId11"/>
              </p:custDataLst>
            </p:nvPr>
          </p:nvSpPr>
          <p:spPr>
            <a:xfrm>
              <a:off x="5859" y="3112"/>
              <a:ext cx="3566" cy="2714"/>
            </a:xfrm>
            <a:prstGeom prst="rect">
              <a:avLst/>
            </a:prstGeom>
            <a:ln w="19050">
              <a:solidFill>
                <a:srgbClr val="1F4E79"/>
              </a:solidFill>
              <a:prstDash val="solid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 sz="1800">
                <a:sym typeface="+mn-ea"/>
              </a:endParaRPr>
            </a:p>
          </p:txBody>
        </p:sp>
        <p:sp>
          <p:nvSpPr>
            <p:cNvPr id="59" name="Rectangle 5"/>
            <p:cNvSpPr/>
            <p:nvPr>
              <p:custDataLst>
                <p:tags r:id="rId12"/>
              </p:custDataLst>
            </p:nvPr>
          </p:nvSpPr>
          <p:spPr>
            <a:xfrm>
              <a:off x="5873" y="3815"/>
              <a:ext cx="3537" cy="1113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300</a:t>
              </a:r>
              <a:r>
                <a:rPr kumimoji="0" lang="zh-CN" altLang="en-US" sz="40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万</a:t>
              </a:r>
              <a:r>
                <a:rPr kumimoji="0" lang="en-US" altLang="zh-CN" sz="4000" b="0" i="0" u="none" strike="noStrike" kern="1200" cap="none" spc="0" normalizeH="0" baseline="0" noProof="0" dirty="0" smtClean="0">
                  <a:ln w="0"/>
                  <a:solidFill>
                    <a:srgbClr val="1F4E79"/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+</a:t>
              </a:r>
              <a:endParaRPr kumimoji="0" lang="en-US" altLang="zh-CN" sz="4000" b="0" i="0" u="none" strike="noStrike" kern="1200" cap="none" spc="0" normalizeH="0" baseline="0" noProof="0" dirty="0" smtClean="0">
                <a:ln w="0"/>
                <a:solidFill>
                  <a:srgbClr val="1F4E79"/>
                </a:solidFill>
                <a:effectLst/>
                <a:uLnTx/>
                <a:uFillTx/>
                <a:latin typeface="+mj-lt"/>
                <a:ea typeface="+mn-ea"/>
                <a:cs typeface="+mn-cs"/>
              </a:endParaRPr>
            </a:p>
          </p:txBody>
        </p:sp>
      </p:grpSp>
      <p:sp>
        <p:nvSpPr>
          <p:cNvPr id="62" name="图形"/>
          <p:cNvSpPr txBox="1"/>
          <p:nvPr>
            <p:custDataLst>
              <p:tags r:id="rId13"/>
            </p:custDataLst>
          </p:nvPr>
        </p:nvSpPr>
        <p:spPr>
          <a:xfrm>
            <a:off x="3114675" y="477520"/>
            <a:ext cx="7123430" cy="57213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dirty="0" smtClean="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主流婚恋社交平台月活人数超</a:t>
            </a:r>
            <a:r>
              <a:rPr kumimoji="0" lang="en-US" altLang="zh-CN" sz="1800" b="0" i="0" u="none" strike="noStrike" kern="1200" cap="none" spc="0" normalizeH="0" baseline="0" dirty="0" smtClean="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300</a:t>
            </a:r>
            <a:r>
              <a:rPr kumimoji="0" lang="zh-CN" altLang="en-US" sz="1800" b="0" i="0" u="none" strike="noStrike" kern="1200" cap="none" spc="0" normalizeH="0" baseline="0" dirty="0" smtClean="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万</a:t>
            </a:r>
            <a:endParaRPr kumimoji="0" lang="zh-CN" altLang="en-US" sz="1800" b="0" i="0" u="none" strike="noStrike" kern="1200" cap="none" spc="0" normalizeH="0" baseline="0" dirty="0" smtClean="0">
              <a:solidFill>
                <a:srgbClr val="1F4E7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63" name="Text Box 7"/>
          <p:cNvSpPr txBox="1">
            <a:spLocks noChangeArrowheads="1"/>
          </p:cNvSpPr>
          <p:nvPr/>
        </p:nvSpPr>
        <p:spPr bwMode="auto">
          <a:xfrm>
            <a:off x="8315325" y="6342063"/>
            <a:ext cx="2127250" cy="245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3.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数据来自企查查统计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" name="Text Box 7"/>
          <p:cNvSpPr txBox="1">
            <a:spLocks noChangeArrowheads="1"/>
          </p:cNvSpPr>
          <p:nvPr/>
        </p:nvSpPr>
        <p:spPr bwMode="auto">
          <a:xfrm>
            <a:off x="5882005" y="6342063"/>
            <a:ext cx="2127250" cy="245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60960" tIns="30480" rIns="60960" bIns="30480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2. 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数据来自艾媒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F4E79"/>
                </a:solidFill>
                <a:effectLst/>
                <a:uLnTx/>
                <a:uFillTx/>
                <a:latin typeface="+mn-ea"/>
                <a:ea typeface="+mn-ea"/>
                <a:cs typeface="+mn-ea"/>
                <a:sym typeface="+mn-lt"/>
              </a:rPr>
              <a:t>咨询</a:t>
            </a: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1F4E79"/>
              </a:solidFill>
              <a:effectLst/>
              <a:uLnTx/>
              <a:uFillTx/>
              <a:latin typeface="+mn-ea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9" name="矩形 108"/>
          <p:cNvSpPr/>
          <p:nvPr/>
        </p:nvSpPr>
        <p:spPr>
          <a:xfrm>
            <a:off x="3545840" y="4703445"/>
            <a:ext cx="7172960" cy="1346200"/>
          </a:xfrm>
          <a:prstGeom prst="rect">
            <a:avLst/>
          </a:prstGeom>
          <a:ln w="19050">
            <a:solidFill>
              <a:srgbClr val="1F4E79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我们的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产品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7363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83" name="文本框 82"/>
          <p:cNvSpPr txBox="1"/>
          <p:nvPr>
            <p:custDataLst>
              <p:tags r:id="rId1"/>
            </p:custDataLst>
          </p:nvPr>
        </p:nvSpPr>
        <p:spPr>
          <a:xfrm>
            <a:off x="962660" y="1280795"/>
            <a:ext cx="2781300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针对单身人士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4" name="文本框 83"/>
          <p:cNvSpPr txBox="1"/>
          <p:nvPr>
            <p:custDataLst>
              <p:tags r:id="rId2"/>
            </p:custDataLst>
          </p:nvPr>
        </p:nvSpPr>
        <p:spPr>
          <a:xfrm>
            <a:off x="964883" y="4621530"/>
            <a:ext cx="2776855" cy="5835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针对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B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端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客户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1494155" y="2205990"/>
            <a:ext cx="171831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1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、非标准化产品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3545840" y="1946910"/>
            <a:ext cx="7172960" cy="2242185"/>
          </a:xfrm>
          <a:prstGeom prst="rect">
            <a:avLst/>
          </a:prstGeom>
          <a:ln w="19050">
            <a:solidFill>
              <a:srgbClr val="1F4E79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lt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1595755" y="3074670"/>
            <a:ext cx="151511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algn="l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2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、标准化产品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96" name="文本框 95"/>
          <p:cNvSpPr txBox="1"/>
          <p:nvPr>
            <p:custDataLst>
              <p:tags r:id="rId3"/>
            </p:custDataLst>
          </p:nvPr>
        </p:nvSpPr>
        <p:spPr>
          <a:xfrm>
            <a:off x="3742055" y="4935855"/>
            <a:ext cx="6293485" cy="967105"/>
          </a:xfrm>
          <a:prstGeom prst="rect">
            <a:avLst/>
          </a:prstGeom>
          <a:noFill/>
          <a:ln>
            <a:noFill/>
            <a:prstDash val="solid"/>
          </a:ln>
        </p:spPr>
        <p:txBody>
          <a:bodyPr anchor="ctr"/>
          <a:p>
            <a:pPr marL="342900" marR="0" indent="-34290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600" kern="1200" cap="none" spc="0" normalizeH="0" baseline="0" dirty="0" smtClean="0">
                <a:solidFill>
                  <a:srgbClr val="1F4E79"/>
                </a:solidFill>
                <a:latin typeface="微软雅黑" panose="020B0503020204020204" pitchFamily="34" charset="-122"/>
                <a:cs typeface="+mn-ea"/>
                <a:sym typeface="+mn-lt"/>
              </a:rPr>
              <a:t>特点：从婚恋行业的特性出发，打造</a:t>
            </a:r>
            <a:r>
              <a:rPr kumimoji="0" lang="zh-CN" altLang="en-US" sz="1600" kern="1200" cap="none" spc="0" normalizeH="0" baseline="0" dirty="0" smtClean="0">
                <a:solidFill>
                  <a:srgbClr val="FF0000"/>
                </a:solidFill>
                <a:latin typeface="微软雅黑" panose="020B0503020204020204" pitchFamily="34" charset="-122"/>
                <a:cs typeface="+mn-ea"/>
                <a:sym typeface="+mn-lt"/>
              </a:rPr>
              <a:t>AI赋能</a:t>
            </a:r>
            <a:r>
              <a:rPr kumimoji="0" lang="zh-CN" altLang="en-US" sz="1600" kern="1200" cap="none" spc="0" normalizeH="0" baseline="0" dirty="0" smtClean="0">
                <a:solidFill>
                  <a:srgbClr val="1F4E79"/>
                </a:solidFill>
                <a:latin typeface="微软雅黑" panose="020B0503020204020204" pitchFamily="34" charset="-122"/>
                <a:cs typeface="+mn-ea"/>
                <a:sym typeface="+mn-lt"/>
              </a:rPr>
              <a:t>的云服务系统</a:t>
            </a:r>
            <a:endParaRPr kumimoji="0" lang="zh-CN" altLang="en-US" sz="1600" kern="1200" cap="none" spc="0" normalizeH="0" baseline="0" dirty="0" smtClean="0">
              <a:solidFill>
                <a:srgbClr val="1F4E79"/>
              </a:solidFill>
              <a:latin typeface="微软雅黑" panose="020B0503020204020204" pitchFamily="34" charset="-122"/>
              <a:cs typeface="+mn-ea"/>
              <a:sym typeface="+mn-lt"/>
            </a:endParaRPr>
          </a:p>
          <a:p>
            <a:pPr marL="342900" marR="0" indent="-342900" algn="l" defTabSz="914400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p"/>
              <a:defRPr/>
            </a:pPr>
            <a:r>
              <a:rPr kumimoji="0" lang="zh-CN" altLang="en-US" sz="1600" kern="1200" cap="none" spc="0" normalizeH="0" baseline="0" dirty="0" smtClean="0">
                <a:solidFill>
                  <a:srgbClr val="1F4E79"/>
                </a:solidFill>
                <a:latin typeface="微软雅黑" panose="020B0503020204020204" pitchFamily="34" charset="-122"/>
                <a:cs typeface="+mn-ea"/>
                <a:sym typeface="+mn-lt"/>
              </a:rPr>
              <a:t>功能：营销、</a:t>
            </a:r>
            <a:r>
              <a:rPr kumimoji="0" lang="en-US" altLang="zh-CN" sz="1600" kern="1200" cap="none" spc="0" normalizeH="0" baseline="0" dirty="0" smtClean="0">
                <a:solidFill>
                  <a:srgbClr val="1F4E79"/>
                </a:solidFill>
                <a:latin typeface="微软雅黑" panose="020B0503020204020204" pitchFamily="34" charset="-122"/>
                <a:cs typeface="+mn-ea"/>
                <a:sym typeface="+mn-lt"/>
              </a:rPr>
              <a:t>CRM</a:t>
            </a:r>
            <a:r>
              <a:rPr kumimoji="0" lang="zh-CN" altLang="en-US" sz="1600" kern="1200" cap="none" spc="0" normalizeH="0" baseline="0" dirty="0" smtClean="0">
                <a:solidFill>
                  <a:srgbClr val="1F4E79"/>
                </a:solidFill>
                <a:latin typeface="微软雅黑" panose="020B0503020204020204" pitchFamily="34" charset="-122"/>
                <a:cs typeface="+mn-ea"/>
                <a:sym typeface="+mn-lt"/>
              </a:rPr>
              <a:t>、公司运营、</a:t>
            </a:r>
            <a:r>
              <a:rPr lang="zh-CN" altLang="en-US" sz="1600" dirty="0" smtClean="0">
                <a:solidFill>
                  <a:srgbClr val="1F4E79"/>
                </a:solidFill>
                <a:latin typeface="微软雅黑" panose="020B0503020204020204" pitchFamily="34" charset="-122"/>
                <a:cs typeface="+mn-ea"/>
                <a:sym typeface="+mn-lt"/>
              </a:rPr>
              <a:t>财务、人才招聘、员工培训等</a:t>
            </a:r>
            <a:endParaRPr lang="zh-CN" altLang="en-US" sz="1600" dirty="0" smtClean="0">
              <a:solidFill>
                <a:srgbClr val="1F4E79"/>
              </a:solidFill>
              <a:latin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01" name="文本框 100"/>
          <p:cNvSpPr txBox="1"/>
          <p:nvPr>
            <p:custDataLst>
              <p:tags r:id="rId4"/>
            </p:custDataLst>
          </p:nvPr>
        </p:nvSpPr>
        <p:spPr>
          <a:xfrm>
            <a:off x="1550670" y="5341620"/>
            <a:ext cx="16052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AI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赋能的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云服务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8" name="Rectangle 4"/>
          <p:cNvSpPr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3592830" y="3080385"/>
            <a:ext cx="4862195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p"/>
            </a:pPr>
            <a:r>
              <a:rPr lang="zh-CN" altLang="en-US" sz="1600" dirty="0" smtClean="0">
                <a:solidFill>
                  <a:srgbClr val="1F4E79"/>
                </a:solidFill>
                <a:cs typeface="+mn-ea"/>
                <a:sym typeface="+mn-lt"/>
              </a:rPr>
              <a:t>概述：客户挑选</a:t>
            </a:r>
            <a:r>
              <a:rPr lang="en-US" altLang="zh-CN" sz="1600" dirty="0" smtClean="0">
                <a:solidFill>
                  <a:srgbClr val="1F4E79"/>
                </a:solidFill>
                <a:cs typeface="+mn-ea"/>
                <a:sym typeface="+mn-lt"/>
              </a:rPr>
              <a:t>30</a:t>
            </a:r>
            <a:r>
              <a:rPr lang="zh-CN" altLang="en-US" sz="1600" dirty="0" smtClean="0">
                <a:solidFill>
                  <a:srgbClr val="1F4E79"/>
                </a:solidFill>
                <a:cs typeface="+mn-ea"/>
                <a:sym typeface="+mn-lt"/>
              </a:rPr>
              <a:t>个心动对象，保证见面交流</a:t>
            </a:r>
            <a:r>
              <a:rPr lang="en-US" altLang="zh-CN" sz="1600" dirty="0" smtClean="0">
                <a:solidFill>
                  <a:srgbClr val="1F4E79"/>
                </a:solidFill>
                <a:cs typeface="+mn-ea"/>
                <a:sym typeface="+mn-lt"/>
              </a:rPr>
              <a:t>5</a:t>
            </a:r>
            <a:r>
              <a:rPr lang="zh-CN" altLang="en-US" sz="1600" dirty="0" smtClean="0">
                <a:solidFill>
                  <a:srgbClr val="1F4E79"/>
                </a:solidFill>
                <a:cs typeface="+mn-ea"/>
                <a:sym typeface="+mn-lt"/>
              </a:rPr>
              <a:t>人</a:t>
            </a:r>
            <a:endParaRPr lang="zh-CN" altLang="en-US" sz="1600" dirty="0" smtClean="0">
              <a:solidFill>
                <a:srgbClr val="1F4E79"/>
              </a:solidFill>
              <a:cs typeface="+mn-ea"/>
              <a:sym typeface="+mn-lt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p"/>
            </a:pPr>
            <a:r>
              <a:rPr lang="zh-CN" altLang="en-US" sz="1600" dirty="0" smtClean="0">
                <a:solidFill>
                  <a:srgbClr val="1F4E79"/>
                </a:solidFill>
                <a:cs typeface="+mn-ea"/>
                <a:sym typeface="+mn-lt"/>
              </a:rPr>
              <a:t>特点：先选后付、认证真人、交付周期短</a:t>
            </a:r>
            <a:endParaRPr lang="zh-CN" altLang="en-US" sz="1600" dirty="0" smtClean="0">
              <a:solidFill>
                <a:srgbClr val="1F4E79"/>
              </a:solidFill>
              <a:cs typeface="+mn-ea"/>
              <a:sym typeface="+mn-lt"/>
            </a:endParaRPr>
          </a:p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Wingdings" panose="05000000000000000000" charset="0"/>
              <a:buChar char="p"/>
            </a:pPr>
            <a:r>
              <a:rPr lang="zh-CN" altLang="en-US" sz="1600" dirty="0" smtClean="0">
                <a:solidFill>
                  <a:srgbClr val="1F4E79"/>
                </a:solidFill>
                <a:cs typeface="+mn-ea"/>
                <a:sym typeface="+mn-lt"/>
              </a:rPr>
              <a:t>解决问题：价格透明、信息真实、按劳分配（</a:t>
            </a:r>
            <a:r>
              <a:rPr lang="zh-CN" altLang="en-US" sz="1600" dirty="0" smtClean="0">
                <a:solidFill>
                  <a:srgbClr val="1F4E79"/>
                </a:solidFill>
                <a:cs typeface="+mn-ea"/>
                <a:sym typeface="+mn-lt"/>
              </a:rPr>
              <a:t>右图）</a:t>
            </a:r>
            <a:endParaRPr lang="zh-CN" altLang="en-US" sz="1600" dirty="0" smtClean="0">
              <a:solidFill>
                <a:srgbClr val="1F4E79"/>
              </a:solidFill>
              <a:cs typeface="+mn-ea"/>
              <a:sym typeface="+mn-lt"/>
            </a:endParaRPr>
          </a:p>
        </p:txBody>
      </p:sp>
      <p:sp>
        <p:nvSpPr>
          <p:cNvPr id="62" name="图形"/>
          <p:cNvSpPr txBox="1"/>
          <p:nvPr>
            <p:custDataLst>
              <p:tags r:id="rId6"/>
            </p:custDataLst>
          </p:nvPr>
        </p:nvSpPr>
        <p:spPr>
          <a:xfrm>
            <a:off x="3114675" y="477520"/>
            <a:ext cx="7123430" cy="57213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dirty="0" smtClean="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面向单身用户推出标准化产品</a:t>
            </a:r>
            <a:endParaRPr kumimoji="0" lang="zh-CN" altLang="en-US" sz="1800" b="0" i="0" u="none" strike="noStrike" kern="1200" cap="none" spc="0" normalizeH="0" baseline="0" dirty="0" smtClean="0">
              <a:solidFill>
                <a:srgbClr val="1F4E7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69900" y="4397015"/>
            <a:ext cx="11247755" cy="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6" name="图片 15" descr="图片1"/>
          <p:cNvPicPr>
            <a:picLocks noChangeAspect="1"/>
          </p:cNvPicPr>
          <p:nvPr/>
        </p:nvPicPr>
        <p:blipFill>
          <a:blip r:embed="rId7"/>
          <a:srcRect l="25460" t="14936" r="27205" b="5537"/>
          <a:stretch>
            <a:fillRect/>
          </a:stretch>
        </p:blipFill>
        <p:spPr>
          <a:xfrm>
            <a:off x="8455025" y="2308860"/>
            <a:ext cx="1859280" cy="183007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665085" y="1990090"/>
            <a:ext cx="336042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600" dirty="0" smtClean="0">
                <a:solidFill>
                  <a:srgbClr val="1F4E79"/>
                </a:solidFill>
                <a:latin typeface="微软雅黑" panose="020B0503020204020204" pitchFamily="34" charset="-122"/>
                <a:cs typeface="+mn-ea"/>
                <a:sym typeface="+mn-ea"/>
              </a:rPr>
              <a:t>合理分配，多劳多得</a:t>
            </a:r>
            <a:endParaRPr lang="zh-CN" altLang="en-US" sz="1600" dirty="0" smtClean="0">
              <a:solidFill>
                <a:srgbClr val="1F4E79"/>
              </a:solidFill>
              <a:latin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0" name="文本框 19"/>
          <p:cNvSpPr txBox="1"/>
          <p:nvPr>
            <p:custDataLst>
              <p:tags r:id="rId8"/>
            </p:custDataLst>
          </p:nvPr>
        </p:nvSpPr>
        <p:spPr>
          <a:xfrm>
            <a:off x="3742055" y="2232025"/>
            <a:ext cx="3029585" cy="52197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标准化产品介绍：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21" name="矩形 320"/>
          <p:cNvSpPr/>
          <p:nvPr>
            <p:custDataLst>
              <p:tags r:id="rId1"/>
            </p:custDataLst>
          </p:nvPr>
        </p:nvSpPr>
        <p:spPr>
          <a:xfrm>
            <a:off x="611505" y="2480310"/>
            <a:ext cx="2246630" cy="2548890"/>
          </a:xfrm>
          <a:prstGeom prst="rect">
            <a:avLst/>
          </a:prstGeom>
          <a:ln w="19050">
            <a:solidFill>
              <a:srgbClr val="1F4E79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lt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87680" y="478155"/>
            <a:ext cx="2893060" cy="460375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400" noProof="0" dirty="0">
                <a:solidFill>
                  <a:schemeClr val="bg1"/>
                </a:solidFill>
                <a:cs typeface="+mn-ea"/>
                <a:sym typeface="+mn-lt"/>
              </a:rPr>
              <a:t>我们的产品</a:t>
            </a:r>
            <a:endParaRPr lang="zh-CN" altLang="en-US" sz="2400" noProof="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469900" y="104933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79108" y="6249988"/>
            <a:ext cx="11247438" cy="0"/>
          </a:xfrm>
          <a:prstGeom prst="line">
            <a:avLst/>
          </a:prstGeom>
          <a:ln w="28575">
            <a:solidFill>
              <a:srgbClr val="1F4E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lvl="0" eaLnBrk="1" hangingPunct="1">
              <a:buNone/>
            </a:pPr>
            <a:fld id="{9A0DB2DC-4C9A-4742-B13C-FB6460FD3503}" type="slidenum">
              <a:rPr lang="zh-CN" altLang="en-US" dirty="0">
                <a:latin typeface="Arial" panose="020B0604020202020204" pitchFamily="34" charset="0"/>
              </a:rPr>
            </a:fld>
            <a:endParaRPr lang="zh-CN" altLang="en-US" dirty="0">
              <a:latin typeface="Arial" panose="020B0604020202020204" pitchFamily="34" charset="0"/>
            </a:endParaRPr>
          </a:p>
        </p:txBody>
      </p:sp>
      <p:sp>
        <p:nvSpPr>
          <p:cNvPr id="5" name="图形"/>
          <p:cNvSpPr txBox="1"/>
          <p:nvPr>
            <p:custDataLst>
              <p:tags r:id="rId2"/>
            </p:custDataLst>
          </p:nvPr>
        </p:nvSpPr>
        <p:spPr>
          <a:xfrm>
            <a:off x="3819525" y="465455"/>
            <a:ext cx="5091430" cy="449580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284967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grpSp>
        <p:nvGrpSpPr>
          <p:cNvPr id="220" name="组合 219"/>
          <p:cNvGrpSpPr/>
          <p:nvPr>
            <p:custDataLst>
              <p:tags r:id="rId3"/>
            </p:custDataLst>
          </p:nvPr>
        </p:nvGrpSpPr>
        <p:grpSpPr>
          <a:xfrm rot="0">
            <a:off x="6066790" y="1849120"/>
            <a:ext cx="5332730" cy="3734435"/>
            <a:chOff x="2112" y="4514"/>
            <a:chExt cx="14978" cy="9868"/>
          </a:xfrm>
        </p:grpSpPr>
        <p:sp>
          <p:nvSpPr>
            <p:cNvPr id="221" name="圆角矩形 220"/>
            <p:cNvSpPr/>
            <p:nvPr>
              <p:custDataLst>
                <p:tags r:id="rId4"/>
              </p:custDataLst>
            </p:nvPr>
          </p:nvSpPr>
          <p:spPr>
            <a:xfrm>
              <a:off x="2112" y="4514"/>
              <a:ext cx="14978" cy="9868"/>
            </a:xfrm>
            <a:prstGeom prst="roundRect">
              <a:avLst>
                <a:gd name="adj" fmla="val 4914"/>
              </a:avLst>
            </a:prstGeom>
            <a:gradFill>
              <a:gsLst>
                <a:gs pos="2100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1350000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p>
              <a:pPr lvl="0" algn="ctr">
                <a:buClrTx/>
                <a:buSzTx/>
                <a:buFontTx/>
              </a:pPr>
              <a:endParaRPr lang="zh-CN" altLang="en-US">
                <a:ln w="6350">
                  <a:solidFill>
                    <a:sysClr val="windowText" lastClr="000000"/>
                  </a:solidFill>
                </a:ln>
                <a:sym typeface="+mn-ea"/>
              </a:endParaRPr>
            </a:p>
          </p:txBody>
        </p:sp>
        <p:pic>
          <p:nvPicPr>
            <p:cNvPr id="228" name="图片 227" descr="F:/素材图片4/christina-wocintechchat-com-faEfWCdOKIg-unsplash.jpgchristina-wocintechchat-com-faEfWCdOKIg-unsplash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6" cstate="email"/>
            <a:srcRect l="1" t="6702" r="1" b="6702"/>
            <a:stretch>
              <a:fillRect/>
            </a:stretch>
          </p:blipFill>
          <p:spPr>
            <a:xfrm>
              <a:off x="2387" y="4844"/>
              <a:ext cx="14428" cy="9137"/>
            </a:xfrm>
            <a:prstGeom prst="roundRect">
              <a:avLst>
                <a:gd name="adj" fmla="val 2730"/>
              </a:avLst>
            </a:prstGeom>
            <a:ln>
              <a:noFill/>
            </a:ln>
          </p:spPr>
        </p:pic>
      </p:grpSp>
      <p:sp>
        <p:nvSpPr>
          <p:cNvPr id="315" name="矩形 314"/>
          <p:cNvSpPr/>
          <p:nvPr>
            <p:custDataLst>
              <p:tags r:id="rId7"/>
            </p:custDataLst>
          </p:nvPr>
        </p:nvSpPr>
        <p:spPr>
          <a:xfrm>
            <a:off x="846455" y="2928620"/>
            <a:ext cx="1831975" cy="17811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客户分类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内容整理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沟通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指导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数据分析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325" name="矩形 324"/>
          <p:cNvSpPr/>
          <p:nvPr/>
        </p:nvSpPr>
        <p:spPr>
          <a:xfrm>
            <a:off x="1962150" y="1379855"/>
            <a:ext cx="2095500" cy="3803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7" name="矩形 326"/>
          <p:cNvSpPr/>
          <p:nvPr/>
        </p:nvSpPr>
        <p:spPr>
          <a:xfrm>
            <a:off x="7527925" y="1386205"/>
            <a:ext cx="2095500" cy="3803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16" name="文本框 615"/>
          <p:cNvSpPr txBox="1"/>
          <p:nvPr>
            <p:custDataLst>
              <p:tags r:id="rId8"/>
            </p:custDataLst>
          </p:nvPr>
        </p:nvSpPr>
        <p:spPr>
          <a:xfrm>
            <a:off x="1827530" y="1271905"/>
            <a:ext cx="23653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功能分类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>
            <p:custDataLst>
              <p:tags r:id="rId9"/>
            </p:custDataLst>
          </p:nvPr>
        </p:nvSpPr>
        <p:spPr>
          <a:xfrm>
            <a:off x="7527925" y="1186180"/>
            <a:ext cx="2365375" cy="4603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ea"/>
                <a:sym typeface="+mn-lt"/>
              </a:rPr>
              <a:t>案例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>
            <p:custDataLst>
              <p:tags r:id="rId10"/>
            </p:custDataLst>
          </p:nvPr>
        </p:nvSpPr>
        <p:spPr>
          <a:xfrm>
            <a:off x="728980" y="2316480"/>
            <a:ext cx="20116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客户管理与公司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运营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2" name="图形"/>
          <p:cNvSpPr txBox="1"/>
          <p:nvPr>
            <p:custDataLst>
              <p:tags r:id="rId11"/>
            </p:custDataLst>
          </p:nvPr>
        </p:nvSpPr>
        <p:spPr>
          <a:xfrm>
            <a:off x="3114675" y="477520"/>
            <a:ext cx="7123430" cy="572135"/>
          </a:xfrm>
          <a:prstGeom prst="rect">
            <a:avLst/>
          </a:prstGeom>
          <a:noFill/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dirty="0" smtClean="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AI</a:t>
            </a:r>
            <a:r>
              <a:rPr kumimoji="0" lang="zh-CN" altLang="en-US" sz="1800" b="0" i="0" u="none" strike="noStrike" kern="1200" cap="none" spc="0" normalizeH="0" baseline="0" dirty="0" smtClean="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赋能的云服务</a:t>
            </a:r>
            <a:endParaRPr kumimoji="0" lang="en-US" altLang="zh-CN" sz="1800" b="0" i="0" u="none" strike="noStrike" kern="1200" cap="none" spc="0" normalizeH="0" baseline="0" dirty="0" smtClean="0">
              <a:solidFill>
                <a:srgbClr val="1F4E79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2"/>
            </p:custDataLst>
          </p:nvPr>
        </p:nvSpPr>
        <p:spPr>
          <a:xfrm>
            <a:off x="3185795" y="2480310"/>
            <a:ext cx="2246630" cy="2548890"/>
          </a:xfrm>
          <a:prstGeom prst="rect">
            <a:avLst/>
          </a:prstGeom>
          <a:ln w="19050">
            <a:solidFill>
              <a:srgbClr val="1F4E79"/>
            </a:solidFill>
            <a:prstDash val="soli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sz="1800">
              <a:sym typeface="+mn-lt"/>
            </a:endParaRPr>
          </a:p>
        </p:txBody>
      </p:sp>
      <p:sp>
        <p:nvSpPr>
          <p:cNvPr id="11" name="矩形 10"/>
          <p:cNvSpPr/>
          <p:nvPr>
            <p:custDataLst>
              <p:tags r:id="rId13"/>
            </p:custDataLst>
          </p:nvPr>
        </p:nvSpPr>
        <p:spPr>
          <a:xfrm>
            <a:off x="3420745" y="2928620"/>
            <a:ext cx="1831975" cy="178117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内容营销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智能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外呼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智能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客服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r>
              <a:rPr lang="en-US" altLang="zh-CN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AI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广告</a:t>
            </a:r>
            <a:r>
              <a:rPr lang="zh-CN" altLang="en-US" sz="1800" noProof="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+mn-ea"/>
                <a:sym typeface="+mn-ea"/>
              </a:rPr>
              <a:t>优化</a:t>
            </a: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  <a:p>
            <a:pPr marL="285750" indent="-285750" algn="l">
              <a:lnSpc>
                <a:spcPct val="150000"/>
              </a:lnSpc>
              <a:buClrTx/>
              <a:buSzTx/>
              <a:buFont typeface="Wingdings" panose="05000000000000000000" charset="0"/>
              <a:buChar char="p"/>
            </a:pPr>
            <a:endParaRPr lang="zh-CN" altLang="en-US" sz="1800" noProof="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+mn-ea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14"/>
            </p:custDataLst>
          </p:nvPr>
        </p:nvSpPr>
        <p:spPr>
          <a:xfrm>
            <a:off x="3811270" y="2307590"/>
            <a:ext cx="995680" cy="33718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>
            <a:spAutoFit/>
          </a:bodyPr>
          <a:p>
            <a:pPr marR="0" defTabSz="914400" eaLnBrk="1" fontAlgn="auto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营销</a:t>
            </a:r>
            <a:r>
              <a:rPr kumimoji="0" lang="zh-CN" altLang="en-US" sz="1600" b="1" kern="1200" cap="none" spc="0" normalizeH="0" baseline="0" noProof="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获客</a:t>
            </a:r>
            <a:endParaRPr kumimoji="0" lang="zh-CN" altLang="en-US" sz="1600" b="1" kern="1200" cap="none" spc="0" normalizeH="0" baseline="0" noProof="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cxnSp>
        <p:nvCxnSpPr>
          <p:cNvPr id="18" name="直接连接符 17"/>
          <p:cNvCxnSpPr/>
          <p:nvPr/>
        </p:nvCxnSpPr>
        <p:spPr>
          <a:xfrm flipV="1">
            <a:off x="5749290" y="1185185"/>
            <a:ext cx="0" cy="4795520"/>
          </a:xfrm>
          <a:prstGeom prst="line">
            <a:avLst/>
          </a:prstGeom>
          <a:ln w="12700" cap="flat" cmpd="sng" algn="ctr">
            <a:solidFill>
              <a:schemeClr val="accent1"/>
            </a:solidFill>
            <a:prstDash val="dash"/>
            <a:miter lim="800000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DIAGRAM_VIRTUALLY_FRAME" val="{&quot;height&quot;:303.65,&quot;left&quot;:101.3,&quot;top&quot;:112,&quot;width&quot;:813.25}"/>
</p:tagLst>
</file>

<file path=ppt/tags/tag1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1500033208892,&quot;left&quot;:30.1,&quot;top&quot;:97.35,&quot;width&quot;:870.609451442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102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103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4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5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6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7.xml><?xml version="1.0" encoding="utf-8"?>
<p:tagLst xmlns:p="http://schemas.openxmlformats.org/presentationml/2006/main">
  <p:tag name="picid" val="{6c31148c-cbe8-4b09-9935-02057dfe7e4b}"/>
  <p:tag name="KSO_WM_DIAGRAM_VIRTUALLY_FRAME" val="{&quot;height&quot;:296.5,&quot;left&quot;:100.55,&quot;top&quot;:117.7,&quot;width&quot;:762.9}"/>
</p:tagLst>
</file>

<file path=ppt/tags/tag108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09.xml><?xml version="1.0" encoding="utf-8"?>
<p:tagLst xmlns:p="http://schemas.openxmlformats.org/presentationml/2006/main">
  <p:tag name="KSO_WM_DIAGRAM_VIRTUALLY_FRAME" val="{&quot;height&quot;:296.5,&quot;left&quot;:100.55,&quot;top&quot;:117.7,&quot;width&quot;:762.9}"/>
  <p:tag name="picid" val="{b4146e0c-4c99-4bd1-b064-25ecd9e14863}"/>
</p:tagLst>
</file>

<file path=ppt/tags/tag11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110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1.xml><?xml version="1.0" encoding="utf-8"?>
<p:tagLst xmlns:p="http://schemas.openxmlformats.org/presentationml/2006/main">
  <p:tag name="KSO_WM_DIAGRAM_VIRTUALLY_FRAME" val="{&quot;height&quot;:296.5,&quot;left&quot;:100.55,&quot;top&quot;:117.7,&quot;width&quot;:762.9}"/>
  <p:tag name="picid" val="{3d6c1486-09dd-4d6f-8e0e-748304ebff32}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4.xml><?xml version="1.0" encoding="utf-8"?>
<p:tagLst xmlns:p="http://schemas.openxmlformats.org/presentationml/2006/main">
  <p:tag name="KSO_WM_UNIT_VALUE" val="2495*1754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47_1*d*1"/>
  <p:tag name="KSO_WM_TEMPLATE_CATEGORY" val="custom"/>
  <p:tag name="KSO_WM_TEMPLATE_INDEX" val="20235047"/>
  <p:tag name="KSO_WM_UNIT_LAYERLEVEL" val="1"/>
  <p:tag name="KSO_WM_TAG_VERSION" val="3.0"/>
  <p:tag name="KSO_WM_BEAUTIFY_FLAG" val="#wm#"/>
  <p:tag name="KSO_WM_UNIT_PIC_EFFECT" val="1"/>
  <p:tag name="picid" val="{9242703d-2c6e-4a17-94eb-6ba534a0a0a6}"/>
</p:tagLst>
</file>

<file path=ppt/tags/tag115.xml><?xml version="1.0" encoding="utf-8"?>
<p:tagLst xmlns:p="http://schemas.openxmlformats.org/presentationml/2006/main">
  <p:tag name="picid" val="{e55a4d74-78bc-4755-9dc7-1e4b119650aa}"/>
</p:tagLst>
</file>

<file path=ppt/tags/tag116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7.xml><?xml version="1.0" encoding="utf-8"?>
<p:tagLst xmlns:p="http://schemas.openxmlformats.org/presentationml/2006/main">
  <p:tag name="KSO_WM_DIAGRAM_VIRTUALLY_FRAME" val="{&quot;height&quot;:296.5,&quot;left&quot;:100.55,&quot;top&quot;:117.7,&quot;width&quot;:762.9}"/>
</p:tagLst>
</file>

<file path=ppt/tags/tag118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120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TABLE_ENDDRAG_ORIGIN_RECT" val="339*192"/>
  <p:tag name="TABLE_ENDDRAG_RECT" val="212*92*339*192"/>
</p:tagLst>
</file>

<file path=ppt/tags/tag127.xml><?xml version="1.0" encoding="utf-8"?>
<p:tagLst xmlns:p="http://schemas.openxmlformats.org/presentationml/2006/main">
  <p:tag name="TABLE_ENDDRAG_ORIGIN_RECT" val="339*192"/>
  <p:tag name="TABLE_ENDDRAG_RECT" val="212*290*339*192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130.xml><?xml version="1.0" encoding="utf-8"?>
<p:tagLst xmlns:p="http://schemas.openxmlformats.org/presentationml/2006/main">
  <p:tag name="KSO_WM_UNIT_PIC_EFFECT" val="1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94_1*i*3"/>
  <p:tag name="KSO_WM_TEMPLATE_CATEGORY" val="custom"/>
  <p:tag name="KSO_WM_TEMPLATE_INDEX" val="20238494"/>
  <p:tag name="KSO_WM_UNIT_LAYERLEVEL" val="1"/>
  <p:tag name="KSO_WM_TAG_VERSION" val="3.0"/>
  <p:tag name="KSO_WM_BEAUTIFY_FLAG" val="#wm#"/>
  <p:tag name="KSO_WM_UNIT_PIC_EFFECT" val="1"/>
  <p:tag name="KSO_WM_UNIT_TYPE" val="i"/>
  <p:tag name="KSO_WM_UNIT_INDEX" val="3"/>
</p:tagLst>
</file>

<file path=ppt/tags/tag132.xml><?xml version="1.0" encoding="utf-8"?>
<p:tagLst xmlns:p="http://schemas.openxmlformats.org/presentationml/2006/main">
  <p:tag name="KSO_WM_BEAUTIFY_FLAG" val="#wm#"/>
  <p:tag name="KSO_WM_UNIT_VALUE" val="1680*167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494_1*d*1"/>
  <p:tag name="KSO_WM_TEMPLATE_CATEGORY" val="custom"/>
  <p:tag name="KSO_WM_TEMPLATE_INDEX" val="20238494"/>
  <p:tag name="KSO_WM_UNIT_LAYERLEVEL" val="1"/>
  <p:tag name="KSO_WM_TAG_VERSION" val="3.0"/>
  <p:tag name="KSO_WM_UNIT_PIC_EFFECT" val="1"/>
</p:tagLst>
</file>

<file path=ppt/tags/tag133.xml><?xml version="1.0" encoding="utf-8"?>
<p:tagLst xmlns:p="http://schemas.openxmlformats.org/presentationml/2006/main">
  <p:tag name="KSO_WM_UNIT_PIC_EFFECT" val="1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94_1*i*3"/>
  <p:tag name="KSO_WM_TEMPLATE_CATEGORY" val="custom"/>
  <p:tag name="KSO_WM_TEMPLATE_INDEX" val="20238494"/>
  <p:tag name="KSO_WM_UNIT_LAYERLEVEL" val="1"/>
  <p:tag name="KSO_WM_TAG_VERSION" val="3.0"/>
  <p:tag name="KSO_WM_BEAUTIFY_FLAG" val="#wm#"/>
  <p:tag name="KSO_WM_UNIT_PIC_EFFECT" val="1"/>
  <p:tag name="KSO_WM_UNIT_TYPE" val="i"/>
  <p:tag name="KSO_WM_UNIT_INDEX" val="3"/>
</p:tagLst>
</file>

<file path=ppt/tags/tag135.xml><?xml version="1.0" encoding="utf-8"?>
<p:tagLst xmlns:p="http://schemas.openxmlformats.org/presentationml/2006/main">
  <p:tag name="KSO_WM_BEAUTIFY_FLAG" val="#wm#"/>
  <p:tag name="KSO_WM_UNIT_VALUE" val="1680*167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494_1*d*1"/>
  <p:tag name="KSO_WM_TEMPLATE_CATEGORY" val="custom"/>
  <p:tag name="KSO_WM_TEMPLATE_INDEX" val="20238494"/>
  <p:tag name="KSO_WM_UNIT_LAYERLEVEL" val="1"/>
  <p:tag name="KSO_WM_TAG_VERSION" val="3.0"/>
  <p:tag name="KSO_WM_UNIT_PIC_EFFECT" val="1"/>
</p:tagLst>
</file>

<file path=ppt/tags/tag136.xml><?xml version="1.0" encoding="utf-8"?>
<p:tagLst xmlns:p="http://schemas.openxmlformats.org/presentationml/2006/main">
  <p:tag name="KSO_WM_UNIT_PIC_EFFECT" val="1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8494_1*i*3"/>
  <p:tag name="KSO_WM_TEMPLATE_CATEGORY" val="custom"/>
  <p:tag name="KSO_WM_TEMPLATE_INDEX" val="20238494"/>
  <p:tag name="KSO_WM_UNIT_LAYERLEVEL" val="1"/>
  <p:tag name="KSO_WM_TAG_VERSION" val="3.0"/>
  <p:tag name="KSO_WM_BEAUTIFY_FLAG" val="#wm#"/>
  <p:tag name="KSO_WM_UNIT_PIC_EFFECT" val="1"/>
  <p:tag name="KSO_WM_UNIT_TYPE" val="i"/>
  <p:tag name="KSO_WM_UNIT_INDEX" val="3"/>
</p:tagLst>
</file>

<file path=ppt/tags/tag138.xml><?xml version="1.0" encoding="utf-8"?>
<p:tagLst xmlns:p="http://schemas.openxmlformats.org/presentationml/2006/main">
  <p:tag name="KSO_WM_BEAUTIFY_FLAG" val="#wm#"/>
  <p:tag name="KSO_WM_UNIT_VALUE" val="1680*1677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8494_1*d*1"/>
  <p:tag name="KSO_WM_TEMPLATE_CATEGORY" val="custom"/>
  <p:tag name="KSO_WM_TEMPLATE_INDEX" val="20238494"/>
  <p:tag name="KSO_WM_UNIT_LAYERLEVEL" val="1"/>
  <p:tag name="KSO_WM_TAG_VERSION" val="3.0"/>
  <p:tag name="KSO_WM_UNIT_PIC_EFFECT" val="1"/>
</p:tagLst>
</file>

<file path=ppt/tags/tag139.xml><?xml version="1.0" encoding="utf-8"?>
<p:tagLst xmlns:p="http://schemas.openxmlformats.org/presentationml/2006/main">
  <p:tag name="KSO_WM_DIAGRAM_VIRTUALLY_FRAME" val="{&quot;height&quot;:198.47496062992127,&quot;left&quot;:129.25,&quot;top&quot;:280.62503937007875,&quot;width&quot;:699.65}"/>
</p:tagLst>
</file>

<file path=ppt/tags/tag14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140.xml><?xml version="1.0" encoding="utf-8"?>
<p:tagLst xmlns:p="http://schemas.openxmlformats.org/presentationml/2006/main">
  <p:tag name="KSO_WM_DIAGRAM_VIRTUALLY_FRAME" val="{&quot;height&quot;:198.47496062992127,&quot;left&quot;:129.25,&quot;top&quot;:280.62503937007875,&quot;width&quot;:699.65}"/>
</p:tagLst>
</file>

<file path=ppt/tags/tag141.xml><?xml version="1.0" encoding="utf-8"?>
<p:tagLst xmlns:p="http://schemas.openxmlformats.org/presentationml/2006/main">
  <p:tag name="KSO_WM_DIAGRAM_VIRTUALLY_FRAME" val="{&quot;height&quot;:198.47496062992127,&quot;left&quot;:129.25,&quot;top&quot;:280.62503937007875,&quot;width&quot;:699.65}"/>
</p:tagLst>
</file>

<file path=ppt/tags/tag142.xml><?xml version="1.0" encoding="utf-8"?>
<p:tagLst xmlns:p="http://schemas.openxmlformats.org/presentationml/2006/main">
  <p:tag name="KSO_WM_BEAUTIFY_FLAG" val=""/>
</p:tagLst>
</file>

<file path=ppt/tags/tag143.xml><?xml version="1.0" encoding="utf-8"?>
<p:tagLst xmlns:p="http://schemas.openxmlformats.org/presentationml/2006/main">
  <p:tag name="resource_record_key" val="{&quot;10&quot;:[3633037,3504999,21566680,50001551,50039042],&quot;29&quot;:[50052696,50000162,50000142]}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DIAGRAM_VIRTUALLY_FRAME" val="{&quot;height&quot;:394.6,&quot;left&quot;:27.7,&quot;top&quot;:94.1,&quot;width&quot;:1108.2}"/>
</p:tagLst>
</file>

<file path=ppt/tags/tag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94.6,&quot;left&quot;:27.7,&quot;top&quot;:94.1,&quot;width&quot;:1108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94.6,&quot;left&quot;:27.7,&quot;top&quot;:94.1,&quot;width&quot;:1108.2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19.xml><?xml version="1.0" encoding="utf-8"?>
<p:tagLst xmlns:p="http://schemas.openxmlformats.org/presentationml/2006/main">
  <p:tag name="KSO_WM_DIAGRAM_VIRTUALLY_FRAME" val="{&quot;height&quot;:394.6,&quot;left&quot;:27.7,&quot;top&quot;:94.1,&quot;width&quot;:1108.2}"/>
</p:tagLst>
</file>

<file path=ppt/tags/tag2.xml><?xml version="1.0" encoding="utf-8"?>
<p:tagLst xmlns:p="http://schemas.openxmlformats.org/presentationml/2006/main">
  <p:tag name="PA" val="v4.0.0"/>
</p:tagLst>
</file>

<file path=ppt/tags/tag20.xml><?xml version="1.0" encoding="utf-8"?>
<p:tagLst xmlns:p="http://schemas.openxmlformats.org/presentationml/2006/main">
  <p:tag name="KSO_WM_DIAGRAM_VIRTUALLY_FRAME" val="{&quot;height&quot;:394.6,&quot;left&quot;:27.7,&quot;top&quot;:94.1,&quot;width&quot;:1108.2}"/>
</p:tagLst>
</file>

<file path=ppt/tags/tag2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94.6,&quot;left&quot;:27.7,&quot;top&quot;:94.1,&quot;width&quot;:1108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94.6,&quot;left&quot;:27.7,&quot;top&quot;:94.1,&quot;width&quot;:1108.2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3.xml><?xml version="1.0" encoding="utf-8"?>
<p:tagLst xmlns:p="http://schemas.openxmlformats.org/presentationml/2006/main">
  <p:tag name="KSO_WM_DIAGRAM_VIRTUALLY_FRAME" val="{&quot;height&quot;:394.6,&quot;left&quot;:27.7,&quot;top&quot;:94.1,&quot;width&quot;:1108.2}"/>
</p:tagLst>
</file>

<file path=ppt/tags/tag24.xml><?xml version="1.0" encoding="utf-8"?>
<p:tagLst xmlns:p="http://schemas.openxmlformats.org/presentationml/2006/main">
  <p:tag name="KSO_WM_DIAGRAM_VIRTUALLY_FRAME" val="{&quot;height&quot;:394.6,&quot;left&quot;:27.7,&quot;top&quot;:94.1,&quot;width&quot;:1108.2}"/>
</p:tagLst>
</file>

<file path=ppt/tags/tag2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94.6,&quot;left&quot;:27.7,&quot;top&quot;:94.1,&quot;width&quot;:1108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94.6,&quot;left&quot;:27.7,&quot;top&quot;:94.1,&quot;width&quot;:1108.2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27.xml><?xml version="1.0" encoding="utf-8"?>
<p:tagLst xmlns:p="http://schemas.openxmlformats.org/presentationml/2006/main">
  <p:tag name="KSO_WM_DIAGRAM_VIRTUALLY_FRAME" val="{&quot;height&quot;:394.6,&quot;left&quot;:27.7,&quot;top&quot;:94.1,&quot;width&quot;:1108.2}"/>
</p:tagLst>
</file>

<file path=ppt/tags/tag28.xml><?xml version="1.0" encoding="utf-8"?>
<p:tagLst xmlns:p="http://schemas.openxmlformats.org/presentationml/2006/main">
  <p:tag name="KSO_WM_DIAGRAM_VIRTUALLY_FRAME" val="{&quot;height&quot;:394.6,&quot;left&quot;:27.7,&quot;top&quot;:94.1,&quot;width&quot;:1108.2}"/>
</p:tagLst>
</file>

<file path=ppt/tags/tag2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94.6,&quot;left&quot;:27.7,&quot;top&quot;:94.1,&quot;width&quot;:1108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3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94.6,&quot;left&quot;:27.7,&quot;top&quot;:94.1,&quot;width&quot;:1108.2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1.xml><?xml version="1.0" encoding="utf-8"?>
<p:tagLst xmlns:p="http://schemas.openxmlformats.org/presentationml/2006/main">
  <p:tag name="KSO_WM_DIAGRAM_VIRTUALLY_FRAME" val="{&quot;height&quot;:394.6,&quot;left&quot;:27.7,&quot;top&quot;:94.1,&quot;width&quot;:1108.2}"/>
</p:tagLst>
</file>

<file path=ppt/tags/tag32.xml><?xml version="1.0" encoding="utf-8"?>
<p:tagLst xmlns:p="http://schemas.openxmlformats.org/presentationml/2006/main">
  <p:tag name="KSO_WM_DIAGRAM_VIRTUALLY_FRAME" val="{&quot;height&quot;:394.6,&quot;left&quot;:54.2,&quot;top&quot;:94.1,&quot;width&quot;:926.2}"/>
</p:tagLst>
</file>

<file path=ppt/tags/tag3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94.6,&quot;left&quot;:54.2,&quot;top&quot;:94.1,&quot;width&quot;:926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94.6,&quot;left&quot;:54.2,&quot;top&quot;:94.1,&quot;width&quot;:926.2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5.xml><?xml version="1.0" encoding="utf-8"?>
<p:tagLst xmlns:p="http://schemas.openxmlformats.org/presentationml/2006/main">
  <p:tag name="KSO_WM_DIAGRAM_VIRTUALLY_FRAME" val="{&quot;height&quot;:394.6,&quot;left&quot;:54.2,&quot;top&quot;:94.1,&quot;width&quot;:926.2}"/>
</p:tagLst>
</file>

<file path=ppt/tags/tag36.xml><?xml version="1.0" encoding="utf-8"?>
<p:tagLst xmlns:p="http://schemas.openxmlformats.org/presentationml/2006/main">
  <p:tag name="KSO_WM_DIAGRAM_VIRTUALLY_FRAME" val="{&quot;height&quot;:394.6,&quot;left&quot;:54.2,&quot;top&quot;:94.1,&quot;width&quot;:926.2}"/>
</p:tagLst>
</file>

<file path=ppt/tags/tag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94.6,&quot;left&quot;:54.2,&quot;top&quot;:94.1,&quot;width&quot;:926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94.6,&quot;left&quot;:54.2,&quot;top&quot;:94.1,&quot;width&quot;:926.2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9.xml><?xml version="1.0" encoding="utf-8"?>
<p:tagLst xmlns:p="http://schemas.openxmlformats.org/presentationml/2006/main">
  <p:tag name="KSO_WM_DIAGRAM_VIRTUALLY_FRAME" val="{&quot;height&quot;:394.6,&quot;left&quot;:54.2,&quot;top&quot;:94.1,&quot;width&quot;:926.2}"/>
</p:tagLst>
</file>

<file path=ppt/tags/tag4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40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41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42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DIAGRAM_VIRTUALLY_FRAME" val="{&quot;height&quot;:335.475,&quot;left&quot;:-56.74999999999998,&quot;top&quot;:110.55,&quot;width&quot;:1003.55}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DIAGRAM_VIRTUALLY_FRAME" val="{&quot;height&quot;:240.0273813850193,&quot;left&quot;:78.29999999999998,&quot;top&quot;:199.09765798505947,&quot;width&quot;:661.9250393700789}"/>
</p:tagLst>
</file>

<file path=ppt/tags/tag48.xml><?xml version="1.0" encoding="utf-8"?>
<p:tagLst xmlns:p="http://schemas.openxmlformats.org/presentationml/2006/main">
  <p:tag name="KSO_WM_DIAGRAM_VIRTUALLY_FRAME" val="{&quot;height&quot;:240.0273813850193,&quot;left&quot;:78.29999999999998,&quot;top&quot;:199.09765798505947,&quot;width&quot;:661.9250393700789}"/>
</p:tagLst>
</file>

<file path=ppt/tags/tag49.xml><?xml version="1.0" encoding="utf-8"?>
<p:tagLst xmlns:p="http://schemas.openxmlformats.org/presentationml/2006/main">
  <p:tag name="KSO_WM_DIAGRAM_VIRTUALLY_FRAME" val="{&quot;height&quot;:240.0273813850193,&quot;left&quot;:78.29999999999998,&quot;top&quot;:199.09765798505947,&quot;width&quot;:661.9250393700789}"/>
</p:tagLst>
</file>

<file path=ppt/tags/tag5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50.xml><?xml version="1.0" encoding="utf-8"?>
<p:tagLst xmlns:p="http://schemas.openxmlformats.org/presentationml/2006/main">
  <p:tag name="KSO_WM_DIAGRAM_VIRTUALLY_FRAME" val="{&quot;height&quot;:240.0273813850193,&quot;left&quot;:78.29999999999998,&quot;top&quot;:199.09765798505947,&quot;width&quot;:661.9250393700789}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9_2*l_h_i*1_1_2"/>
  <p:tag name="KSO_WM_TEMPLATE_CATEGORY" val="diagram"/>
  <p:tag name="KSO_WM_TEMPLATE_INDEX" val="20232459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2"/>
  <p:tag name="KSO_WM_DIAGRAM_MAX_ITEMCNT" val="6"/>
  <p:tag name="KSO_WM_DIAGRAM_MIN_ITEMCNT" val="2"/>
  <p:tag name="KSO_WM_DIAGRAM_VIRTUALLY_FRAME" val="{&quot;height&quot;:370.00003937007875,&quot;left&quot;:37,&quot;top&quot;:100.375,&quot;width&quot;:887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53.xml><?xml version="1.0" encoding="utf-8"?>
<p:tagLst xmlns:p="http://schemas.openxmlformats.org/presentationml/2006/main">
  <p:tag name="KSO_WM_DIAGRAM_VIRTUALLY_FRAME" val="{&quot;height&quot;:370.00003937007875,&quot;left&quot;:37,&quot;top&quot;:100.375,&quot;width&quot;:887}"/>
</p:tagLst>
</file>

<file path=ppt/tags/tag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70.00003937007875,&quot;left&quot;:37,&quot;top&quot;:100.375,&quot;width&quot;:8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70.00003937007875,&quot;left&quot;:37,&quot;top&quot;:100.375,&quot;width&quot;:88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56.xml><?xml version="1.0" encoding="utf-8"?>
<p:tagLst xmlns:p="http://schemas.openxmlformats.org/presentationml/2006/main">
  <p:tag name="KSO_WM_DIAGRAM_VIRTUALLY_FRAME" val="{&quot;height&quot;:370.00003937007875,&quot;left&quot;:37,&quot;top&quot;:100.375,&quot;width&quot;:887}"/>
</p:tagLst>
</file>

<file path=ppt/tags/tag57.xml><?xml version="1.0" encoding="utf-8"?>
<p:tagLst xmlns:p="http://schemas.openxmlformats.org/presentationml/2006/main">
  <p:tag name="KSO_WM_DIAGRAM_VIRTUALLY_FRAME" val="{&quot;height&quot;:370.00003937007875,&quot;left&quot;:37,&quot;top&quot;:100.375,&quot;width&quot;:887}"/>
</p:tagLst>
</file>

<file path=ppt/tags/tag5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70.00003937007875,&quot;left&quot;:37,&quot;top&quot;:100.375,&quot;width&quot;:8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70.00003937007875,&quot;left&quot;:37,&quot;top&quot;:100.375,&quot;width&quot;:88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6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60.xml><?xml version="1.0" encoding="utf-8"?>
<p:tagLst xmlns:p="http://schemas.openxmlformats.org/presentationml/2006/main">
  <p:tag name="KSO_WM_DIAGRAM_VIRTUALLY_FRAME" val="{&quot;height&quot;:370.00003937007875,&quot;left&quot;:37,&quot;top&quot;:100.375,&quot;width&quot;:887}"/>
</p:tagLst>
</file>

<file path=ppt/tags/tag61.xml><?xml version="1.0" encoding="utf-8"?>
<p:tagLst xmlns:p="http://schemas.openxmlformats.org/presentationml/2006/main">
  <p:tag name="KSO_WM_DIAGRAM_VIRTUALLY_FRAME" val="{&quot;height&quot;:370.00003937007875,&quot;left&quot;:37,&quot;top&quot;:100.375,&quot;width&quot;:887}"/>
</p:tagLst>
</file>

<file path=ppt/tags/tag6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70.00003937007875,&quot;left&quot;:37,&quot;top&quot;:100.375,&quot;width&quot;:8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70.00003937007875,&quot;left&quot;:37,&quot;top&quot;:100.375,&quot;width&quot;:88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64.xml><?xml version="1.0" encoding="utf-8"?>
<p:tagLst xmlns:p="http://schemas.openxmlformats.org/presentationml/2006/main">
  <p:tag name="KSO_WM_DIAGRAM_VIRTUALLY_FRAME" val="{&quot;height&quot;:370.00003937007875,&quot;left&quot;:37,&quot;top&quot;:100.375,&quot;width&quot;:887}"/>
</p:tagLst>
</file>

<file path=ppt/tags/tag65.xml><?xml version="1.0" encoding="utf-8"?>
<p:tagLst xmlns:p="http://schemas.openxmlformats.org/presentationml/2006/main">
  <p:tag name="KSO_WM_DIAGRAM_VIRTUALLY_FRAME" val="{&quot;height&quot;:370.00003937007875,&quot;left&quot;:37,&quot;top&quot;:100.375,&quot;width&quot;:887}"/>
</p:tagLst>
</file>

<file path=ppt/tags/tag6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726_4*l_h_i*1_1_1"/>
  <p:tag name="KSO_WM_TEMPLATE_CATEGORY" val="diagram"/>
  <p:tag name="KSO_WM_TEMPLATE_INDEX" val="20234726"/>
  <p:tag name="KSO_WM_UNIT_LAYERLEVEL" val="1_1_1"/>
  <p:tag name="KSO_WM_TAG_VERSION" val="3.0"/>
  <p:tag name="KSO_WM_DIAGRAM_MAX_ITEMCNT" val="4"/>
  <p:tag name="KSO_WM_DIAGRAM_MIN_ITEMCNT" val="1"/>
  <p:tag name="KSO_WM_DIAGRAM_VIRTUALLY_FRAME" val="{&quot;height&quot;:370.00003937007875,&quot;left&quot;:37,&quot;top&quot;:100.375,&quot;width&quot;:88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USESOURCEFORMAT_APPLY" val="1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6_4*l_h_i*1_1_2"/>
  <p:tag name="KSO_WM_TEMPLATE_CATEGORY" val="diagram"/>
  <p:tag name="KSO_WM_TEMPLATE_INDEX" val="2023472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TYPE" val="l_h_i"/>
  <p:tag name="KSO_WM_UNIT_INDEX" val="1_1_2"/>
  <p:tag name="KSO_WM_UNIT_FILL_TYPE" val="1"/>
  <p:tag name="KSO_WM_UNIT_FILL_FORE_SCHEMECOLOR_INDEX" val="5"/>
  <p:tag name="KSO_WM_UNIT_FILL_FORE_SCHEMECOLOR_INDEX_BRIGHTNESS" val="0"/>
  <p:tag name="KSO_WM_DIAGRAM_MAX_ITEMCNT" val="4"/>
  <p:tag name="KSO_WM_DIAGRAM_MIN_ITEMCNT" val="1"/>
  <p:tag name="KSO_WM_DIAGRAM_VIRTUALLY_FRAME" val="{&quot;height&quot;:370.00003937007875,&quot;left&quot;:37,&quot;top&quot;:100.375,&quot;width&quot;:887}"/>
  <p:tag name="KSO_WM_DIAGRAM_COLOR_MATCH_VALUE" val="{&quot;shape&quot;:{&quot;fill&quot;:{&quot;solid&quot;:{&quot;brightness&quot;:0,&quot;colorType&quot;:1,&quot;foreColorIndex&quot;:5,&quot;transparency&quot;:0.3000000119209289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68.xml><?xml version="1.0" encoding="utf-8"?>
<p:tagLst xmlns:p="http://schemas.openxmlformats.org/presentationml/2006/main">
  <p:tag name="KSO_WM_DIAGRAM_VIRTUALLY_FRAME" val="{&quot;height&quot;:370.00003937007875,&quot;left&quot;:37,&quot;top&quot;:100.375,&quot;width&quot;:887}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70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71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72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73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74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75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76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77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78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79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8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80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81.xml><?xml version="1.0" encoding="utf-8"?>
<p:tagLst xmlns:p="http://schemas.openxmlformats.org/presentationml/2006/main">
  <p:tag name="KSO_WM_DIAGRAM_VIRTUALLY_FRAME" val="{&quot;height&quot;:283.8,&quot;left&quot;:70.95,&quot;top&quot;:155.6,&quot;width&quot;:824.75}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84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85.xml><?xml version="1.0" encoding="utf-8"?>
<p:tagLst xmlns:p="http://schemas.openxmlformats.org/presentationml/2006/main">
  <p:tag name="KSO_WM_DIAGRAM_VIRTUALLY_FRAME" val="{&quot;height&quot;:349.35,&quot;left&quot;:85.05,&quot;top&quot;:112,&quot;width&quot;:829.5}"/>
</p:tagLst>
</file>

<file path=ppt/tags/tag86.xml><?xml version="1.0" encoding="utf-8"?>
<p:tagLst xmlns:p="http://schemas.openxmlformats.org/presentationml/2006/main">
  <p:tag name="KSO_WM_DIAGRAM_VIRTUALLY_FRAME" val="{&quot;height&quot;:349.35,&quot;left&quot;:85.05,&quot;top&quot;:112,&quot;width&quot;:829.5}"/>
</p:tagLst>
</file>

<file path=ppt/tags/tag87.xml><?xml version="1.0" encoding="utf-8"?>
<p:tagLst xmlns:p="http://schemas.openxmlformats.org/presentationml/2006/main">
  <p:tag name="KSO_WM_DIAGRAM_VIRTUALLY_FRAME" val="{&quot;height&quot;:243.87622047244093,&quot;left&quot;:92.3759842519685,&quot;top&quot;:163.76779527559057,&quot;width&quot;:773.6604724409448}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9.xml><?xml version="1.0" encoding="utf-8"?>
<p:tagLst xmlns:p="http://schemas.openxmlformats.org/presentationml/2006/main">
  <p:tag name="KSO_WM_DIAGRAM_VIRTUALLY_FRAME" val="{&quot;height&quot;:283.35,&quot;left&quot;:91.05,&quot;top&quot;:139.35,&quot;width&quot;:772.35}"/>
</p:tagLst>
</file>

<file path=ppt/tags/tag90.xml><?xml version="1.0" encoding="utf-8"?>
<p:tagLst xmlns:p="http://schemas.openxmlformats.org/presentationml/2006/main">
  <p:tag name="KSO_WM_DIAGRAM_VIRTUALLY_FRAME" val="{&quot;height&quot;:303.65,&quot;left&quot;:101.3,&quot;top&quot;:112,&quot;width&quot;:813.25}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UNIT_PIC_EFFECT" val="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custom20235091_1*i*1"/>
  <p:tag name="KSO_WM_TEMPLATE_CATEGORY" val="custom"/>
  <p:tag name="KSO_WM_TEMPLATE_INDEX" val="20235091"/>
  <p:tag name="KSO_WM_UNIT_LAYERLEVEL" val="1"/>
  <p:tag name="KSO_WM_TAG_VERSION" val="3.0"/>
  <p:tag name="KSO_WM_BEAUTIFY_FLAG" val="#wm#"/>
  <p:tag name="KSO_WM_UNIT_PIC_EFFECT" val="1"/>
  <p:tag name="KSO_WM_UNIT_PLACING_PICTURE_USER_VIEWPORT" val="{&quot;height&quot;:5881,&quot;width&quot;:8398}"/>
</p:tagLst>
</file>

<file path=ppt/tags/tag94.xml><?xml version="1.0" encoding="utf-8"?>
<p:tagLst xmlns:p="http://schemas.openxmlformats.org/presentationml/2006/main">
  <p:tag name="KSO_WM_UNIT_VALUE" val="1539*2543"/>
  <p:tag name="KSO_WM_UNIT_HIGHLIGHT" val="0"/>
  <p:tag name="KSO_WM_UNIT_COMPATIBLE" val="0"/>
  <p:tag name="KSO_WM_UNIT_DIAGRAM_ISNUMVISUAL" val="0"/>
  <p:tag name="KSO_WM_UNIT_DIAGRAM_ISREFERUNIT" val="0"/>
  <p:tag name="KSO_WM_UNIT_TYPE" val="d"/>
  <p:tag name="KSO_WM_UNIT_INDEX" val="1"/>
  <p:tag name="KSO_WM_UNIT_ID" val="custom20235091_1*d*1"/>
  <p:tag name="KSO_WM_TEMPLATE_CATEGORY" val="custom"/>
  <p:tag name="KSO_WM_TEMPLATE_INDEX" val="20235091"/>
  <p:tag name="KSO_WM_UNIT_LAYERLEVEL" val="1"/>
  <p:tag name="KSO_WM_TAG_VERSION" val="3.0"/>
  <p:tag name="KSO_WM_BEAUTIFY_FLAG" val="#wm#"/>
  <p:tag name="KSO_WM_UNIT_PIC_EFFECT" val="1"/>
  <p:tag name="picid" val="{ecf980e8-3051-42b6-b533-41086a1039ac}"/>
</p:tagLst>
</file>

<file path=ppt/tags/tag9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714_5*l_h_f*1_1_1"/>
  <p:tag name="KSO_WM_TEMPLATE_CATEGORY" val="diagram"/>
  <p:tag name="KSO_WM_TEMPLATE_INDEX" val="20231714"/>
  <p:tag name="KSO_WM_UNIT_LAYERLEVEL" val="1_1_1"/>
  <p:tag name="KSO_WM_TAG_VERSION" val="3.0"/>
  <p:tag name="KSO_WM_UNIT_TEXT_FILL_FORE_SCHEMECOLOR_INDEX_BRIGHTNESS" val="0.35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8.1500033208892,&quot;left&quot;:30.1,&quot;top&quot;:97.35,&quot;width&quot;:870.60945144292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你的项正文，文字是您思想的提炼，请尽量言简意赅的阐述观点。"/>
  <p:tag name="KSO_WM_UNIT_TEXT_FILL_FORE_SCHEMECOLOR_INDEX" val="1"/>
  <p:tag name="KSO_WM_UNIT_TEXT_FILL_TYPE" val="1"/>
  <p:tag name="KSO_WM_UNIT_USESOURCEFORMAT_APPLY" val="1"/>
</p:tagLst>
</file>

<file path=ppt/tags/tag96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97.xml><?xml version="1.0" encoding="utf-8"?>
<p:tagLst xmlns:p="http://schemas.openxmlformats.org/presentationml/2006/main">
  <p:tag name="KSO_WM_DIAGRAM_VIRTUALLY_FRAME" val="{&quot;height&quot;:212.87503937007878,&quot;left&quot;:218.37503937007872,&quot;top&quot;:226.25,&quot;width&quot;:524.5}"/>
</p:tagLst>
</file>

<file path=ppt/tags/tag98.xml><?xml version="1.0" encoding="utf-8"?>
<p:tagLst xmlns:p="http://schemas.openxmlformats.org/presentationml/2006/main">
  <p:tag name="KSO_WM_DIAGRAM_VIRTUALLY_FRAME" val="{&quot;height&quot;:308.85,&quot;left&quot;:85.05,&quot;top&quot;:112,&quot;width&quot;:829.5}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i40e3l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2i40e3la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2406</Words>
  <Application>WPS 演示</Application>
  <PresentationFormat/>
  <Paragraphs>351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Wingdings</vt:lpstr>
      <vt:lpstr>Calibri</vt:lpstr>
      <vt:lpstr>Helvetica Neue Medium</vt:lpstr>
      <vt:lpstr>仿宋</vt:lpstr>
      <vt:lpstr>Arial Unicode MS</vt:lpstr>
      <vt:lpstr>等线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My</dc:creator>
  <cp:lastModifiedBy>七哥</cp:lastModifiedBy>
  <cp:revision>110</cp:revision>
  <dcterms:created xsi:type="dcterms:W3CDTF">2018-03-26T06:08:00Z</dcterms:created>
  <dcterms:modified xsi:type="dcterms:W3CDTF">2025-02-21T02:56:50Z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CBA1D660630F40439997F2765C0BBE08_13</vt:lpwstr>
  </property>
  <property fmtid="{D5CDD505-2E9C-101B-9397-08002B2CF9AE}" pid="3" name="KSOProductBuildVer">
    <vt:lpwstr>2052-12.1.0.19770</vt:lpwstr>
  </property>
</Properties>
</file>